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57" r:id="rId3"/>
    <p:sldId id="258" r:id="rId4"/>
    <p:sldId id="266" r:id="rId5"/>
    <p:sldId id="267" r:id="rId6"/>
    <p:sldId id="268" r:id="rId7"/>
    <p:sldId id="269" r:id="rId8"/>
    <p:sldId id="271" r:id="rId9"/>
    <p:sldId id="272" r:id="rId10"/>
    <p:sldId id="264" r:id="rId11"/>
    <p:sldId id="261" r:id="rId12"/>
    <p:sldId id="259" r:id="rId13"/>
    <p:sldId id="260" r:id="rId14"/>
    <p:sldId id="262" r:id="rId15"/>
    <p:sldId id="265" r:id="rId16"/>
    <p:sldId id="270"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45" autoAdjust="0"/>
    <p:restoredTop sz="86376" autoAdjust="0"/>
  </p:normalViewPr>
  <p:slideViewPr>
    <p:cSldViewPr snapToGrid="0" snapToObjects="1">
      <p:cViewPr varScale="1">
        <p:scale>
          <a:sx n="54" d="100"/>
          <a:sy n="54" d="100"/>
        </p:scale>
        <p:origin x="-712"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D613EA-4E0B-0141-8BE0-F8CC33C7CB78}" type="datetimeFigureOut">
              <a:rPr lang="en-US" smtClean="0"/>
              <a:t>12/10/17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6E4FFB-D2B7-E946-A1A5-414A1E0B641B}" type="slidenum">
              <a:rPr lang="en-US" smtClean="0"/>
              <a:t>‹#›</a:t>
            </a:fld>
            <a:endParaRPr lang="en-US"/>
          </a:p>
        </p:txBody>
      </p:sp>
    </p:spTree>
    <p:extLst>
      <p:ext uri="{BB962C8B-B14F-4D97-AF65-F5344CB8AC3E}">
        <p14:creationId xmlns:p14="http://schemas.microsoft.com/office/powerpoint/2010/main" val="119566357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6E4FFB-D2B7-E946-A1A5-414A1E0B641B}" type="slidenum">
              <a:rPr lang="en-US" smtClean="0"/>
              <a:t>2</a:t>
            </a:fld>
            <a:endParaRPr lang="en-US"/>
          </a:p>
        </p:txBody>
      </p:sp>
    </p:spTree>
    <p:extLst>
      <p:ext uri="{BB962C8B-B14F-4D97-AF65-F5344CB8AC3E}">
        <p14:creationId xmlns:p14="http://schemas.microsoft.com/office/powerpoint/2010/main" val="2939361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6E4FFB-D2B7-E946-A1A5-414A1E0B641B}" type="slidenum">
              <a:rPr lang="en-US" smtClean="0"/>
              <a:t>11</a:t>
            </a:fld>
            <a:endParaRPr lang="en-US"/>
          </a:p>
        </p:txBody>
      </p:sp>
    </p:spTree>
    <p:extLst>
      <p:ext uri="{BB962C8B-B14F-4D97-AF65-F5344CB8AC3E}">
        <p14:creationId xmlns:p14="http://schemas.microsoft.com/office/powerpoint/2010/main" val="2072017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6E4FFB-D2B7-E946-A1A5-414A1E0B641B}" type="slidenum">
              <a:rPr lang="en-US" smtClean="0"/>
              <a:t>12</a:t>
            </a:fld>
            <a:endParaRPr lang="en-US"/>
          </a:p>
        </p:txBody>
      </p:sp>
    </p:spTree>
    <p:extLst>
      <p:ext uri="{BB962C8B-B14F-4D97-AF65-F5344CB8AC3E}">
        <p14:creationId xmlns:p14="http://schemas.microsoft.com/office/powerpoint/2010/main" val="1927722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6E4FFB-D2B7-E946-A1A5-414A1E0B641B}" type="slidenum">
              <a:rPr lang="en-US" smtClean="0"/>
              <a:t>13</a:t>
            </a:fld>
            <a:endParaRPr lang="en-US"/>
          </a:p>
        </p:txBody>
      </p:sp>
    </p:spTree>
    <p:extLst>
      <p:ext uri="{BB962C8B-B14F-4D97-AF65-F5344CB8AC3E}">
        <p14:creationId xmlns:p14="http://schemas.microsoft.com/office/powerpoint/2010/main" val="3980883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included this slide because it shows the commitment we are to recruit educators that are committed to our equity work.  When we recruit at fairs we share our work and engage in conversations with potential teachers about equity.  </a:t>
            </a:r>
            <a:endParaRPr lang="en-US" dirty="0"/>
          </a:p>
        </p:txBody>
      </p:sp>
      <p:sp>
        <p:nvSpPr>
          <p:cNvPr id="4" name="Slide Number Placeholder 3"/>
          <p:cNvSpPr>
            <a:spLocks noGrp="1"/>
          </p:cNvSpPr>
          <p:nvPr>
            <p:ph type="sldNum" sz="quarter" idx="10"/>
          </p:nvPr>
        </p:nvSpPr>
        <p:spPr/>
        <p:txBody>
          <a:bodyPr/>
          <a:lstStyle/>
          <a:p>
            <a:fld id="{6A6E4FFB-D2B7-E946-A1A5-414A1E0B641B}" type="slidenum">
              <a:rPr lang="en-US" smtClean="0"/>
              <a:t>14</a:t>
            </a:fld>
            <a:endParaRPr lang="en-US"/>
          </a:p>
        </p:txBody>
      </p:sp>
    </p:spTree>
    <p:extLst>
      <p:ext uri="{BB962C8B-B14F-4D97-AF65-F5344CB8AC3E}">
        <p14:creationId xmlns:p14="http://schemas.microsoft.com/office/powerpoint/2010/main" val="3397455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6E4FFB-D2B7-E946-A1A5-414A1E0B641B}" type="slidenum">
              <a:rPr lang="en-US" smtClean="0"/>
              <a:t>15</a:t>
            </a:fld>
            <a:endParaRPr lang="en-US"/>
          </a:p>
        </p:txBody>
      </p:sp>
    </p:spTree>
    <p:extLst>
      <p:ext uri="{BB962C8B-B14F-4D97-AF65-F5344CB8AC3E}">
        <p14:creationId xmlns:p14="http://schemas.microsoft.com/office/powerpoint/2010/main" val="2619558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6A6E4FFB-D2B7-E946-A1A5-414A1E0B641B}" type="slidenum">
              <a:rPr lang="en-US" smtClean="0"/>
              <a:t>16</a:t>
            </a:fld>
            <a:endParaRPr lang="en-US"/>
          </a:p>
        </p:txBody>
      </p:sp>
    </p:spTree>
    <p:extLst>
      <p:ext uri="{BB962C8B-B14F-4D97-AF65-F5344CB8AC3E}">
        <p14:creationId xmlns:p14="http://schemas.microsoft.com/office/powerpoint/2010/main" val="3457509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6E4FFB-D2B7-E946-A1A5-414A1E0B641B}" type="slidenum">
              <a:rPr lang="en-US" smtClean="0"/>
              <a:t>3</a:t>
            </a:fld>
            <a:endParaRPr lang="en-US"/>
          </a:p>
        </p:txBody>
      </p:sp>
    </p:spTree>
    <p:extLst>
      <p:ext uri="{BB962C8B-B14F-4D97-AF65-F5344CB8AC3E}">
        <p14:creationId xmlns:p14="http://schemas.microsoft.com/office/powerpoint/2010/main" val="1280594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6E4FFB-D2B7-E946-A1A5-414A1E0B641B}" type="slidenum">
              <a:rPr lang="en-US" smtClean="0"/>
              <a:t>4</a:t>
            </a:fld>
            <a:endParaRPr lang="en-US"/>
          </a:p>
        </p:txBody>
      </p:sp>
    </p:spTree>
    <p:extLst>
      <p:ext uri="{BB962C8B-B14F-4D97-AF65-F5344CB8AC3E}">
        <p14:creationId xmlns:p14="http://schemas.microsoft.com/office/powerpoint/2010/main" val="1439934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6E4FFB-D2B7-E946-A1A5-414A1E0B641B}" type="slidenum">
              <a:rPr lang="en-US" smtClean="0"/>
              <a:t>5</a:t>
            </a:fld>
            <a:endParaRPr lang="en-US"/>
          </a:p>
        </p:txBody>
      </p:sp>
    </p:spTree>
    <p:extLst>
      <p:ext uri="{BB962C8B-B14F-4D97-AF65-F5344CB8AC3E}">
        <p14:creationId xmlns:p14="http://schemas.microsoft.com/office/powerpoint/2010/main" val="1351793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6E4FFB-D2B7-E946-A1A5-414A1E0B641B}" type="slidenum">
              <a:rPr lang="en-US" smtClean="0"/>
              <a:t>6</a:t>
            </a:fld>
            <a:endParaRPr lang="en-US"/>
          </a:p>
        </p:txBody>
      </p:sp>
    </p:spTree>
    <p:extLst>
      <p:ext uri="{BB962C8B-B14F-4D97-AF65-F5344CB8AC3E}">
        <p14:creationId xmlns:p14="http://schemas.microsoft.com/office/powerpoint/2010/main" val="1742395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6E4FFB-D2B7-E946-A1A5-414A1E0B641B}" type="slidenum">
              <a:rPr lang="en-US" smtClean="0"/>
              <a:t>7</a:t>
            </a:fld>
            <a:endParaRPr lang="en-US"/>
          </a:p>
        </p:txBody>
      </p:sp>
    </p:spTree>
    <p:extLst>
      <p:ext uri="{BB962C8B-B14F-4D97-AF65-F5344CB8AC3E}">
        <p14:creationId xmlns:p14="http://schemas.microsoft.com/office/powerpoint/2010/main" val="199119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6E4FFB-D2B7-E946-A1A5-414A1E0B641B}" type="slidenum">
              <a:rPr lang="en-US" smtClean="0"/>
              <a:t>8</a:t>
            </a:fld>
            <a:endParaRPr lang="en-US"/>
          </a:p>
        </p:txBody>
      </p:sp>
    </p:spTree>
    <p:extLst>
      <p:ext uri="{BB962C8B-B14F-4D97-AF65-F5344CB8AC3E}">
        <p14:creationId xmlns:p14="http://schemas.microsoft.com/office/powerpoint/2010/main" val="751374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6E4FFB-D2B7-E946-A1A5-414A1E0B641B}" type="slidenum">
              <a:rPr lang="en-US" smtClean="0"/>
              <a:t>9</a:t>
            </a:fld>
            <a:endParaRPr lang="en-US"/>
          </a:p>
        </p:txBody>
      </p:sp>
    </p:spTree>
    <p:extLst>
      <p:ext uri="{BB962C8B-B14F-4D97-AF65-F5344CB8AC3E}">
        <p14:creationId xmlns:p14="http://schemas.microsoft.com/office/powerpoint/2010/main" val="4020606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6E4FFB-D2B7-E946-A1A5-414A1E0B641B}" type="slidenum">
              <a:rPr lang="en-US" smtClean="0"/>
              <a:t>10</a:t>
            </a:fld>
            <a:endParaRPr lang="en-US"/>
          </a:p>
        </p:txBody>
      </p:sp>
    </p:spTree>
    <p:extLst>
      <p:ext uri="{BB962C8B-B14F-4D97-AF65-F5344CB8AC3E}">
        <p14:creationId xmlns:p14="http://schemas.microsoft.com/office/powerpoint/2010/main" val="164978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E7EA02-5AFB-004E-8036-0A2932F1BE50}" type="datetimeFigureOut">
              <a:rPr lang="en-US" smtClean="0"/>
              <a:t>12/10/17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79285-5B1F-734A-8785-7596C7E783B1}" type="slidenum">
              <a:rPr lang="en-US" smtClean="0"/>
              <a:t>‹#›</a:t>
            </a:fld>
            <a:endParaRPr lang="en-US"/>
          </a:p>
        </p:txBody>
      </p:sp>
    </p:spTree>
    <p:extLst>
      <p:ext uri="{BB962C8B-B14F-4D97-AF65-F5344CB8AC3E}">
        <p14:creationId xmlns:p14="http://schemas.microsoft.com/office/powerpoint/2010/main" val="1435040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E7EA02-5AFB-004E-8036-0A2932F1BE50}" type="datetimeFigureOut">
              <a:rPr lang="en-US" smtClean="0"/>
              <a:t>12/10/17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79285-5B1F-734A-8785-7596C7E783B1}" type="slidenum">
              <a:rPr lang="en-US" smtClean="0"/>
              <a:t>‹#›</a:t>
            </a:fld>
            <a:endParaRPr lang="en-US"/>
          </a:p>
        </p:txBody>
      </p:sp>
    </p:spTree>
    <p:extLst>
      <p:ext uri="{BB962C8B-B14F-4D97-AF65-F5344CB8AC3E}">
        <p14:creationId xmlns:p14="http://schemas.microsoft.com/office/powerpoint/2010/main" val="1559278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E7EA02-5AFB-004E-8036-0A2932F1BE50}" type="datetimeFigureOut">
              <a:rPr lang="en-US" smtClean="0"/>
              <a:t>12/10/17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79285-5B1F-734A-8785-7596C7E783B1}" type="slidenum">
              <a:rPr lang="en-US" smtClean="0"/>
              <a:t>‹#›</a:t>
            </a:fld>
            <a:endParaRPr lang="en-US"/>
          </a:p>
        </p:txBody>
      </p:sp>
    </p:spTree>
    <p:extLst>
      <p:ext uri="{BB962C8B-B14F-4D97-AF65-F5344CB8AC3E}">
        <p14:creationId xmlns:p14="http://schemas.microsoft.com/office/powerpoint/2010/main" val="3142325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E7EA02-5AFB-004E-8036-0A2932F1BE50}" type="datetimeFigureOut">
              <a:rPr lang="en-US" smtClean="0"/>
              <a:t>12/10/17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79285-5B1F-734A-8785-7596C7E783B1}" type="slidenum">
              <a:rPr lang="en-US" smtClean="0"/>
              <a:t>‹#›</a:t>
            </a:fld>
            <a:endParaRPr lang="en-US"/>
          </a:p>
        </p:txBody>
      </p:sp>
    </p:spTree>
    <p:extLst>
      <p:ext uri="{BB962C8B-B14F-4D97-AF65-F5344CB8AC3E}">
        <p14:creationId xmlns:p14="http://schemas.microsoft.com/office/powerpoint/2010/main" val="828464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E7EA02-5AFB-004E-8036-0A2932F1BE50}" type="datetimeFigureOut">
              <a:rPr lang="en-US" smtClean="0"/>
              <a:t>12/10/17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79285-5B1F-734A-8785-7596C7E783B1}" type="slidenum">
              <a:rPr lang="en-US" smtClean="0"/>
              <a:t>‹#›</a:t>
            </a:fld>
            <a:endParaRPr lang="en-US"/>
          </a:p>
        </p:txBody>
      </p:sp>
    </p:spTree>
    <p:extLst>
      <p:ext uri="{BB962C8B-B14F-4D97-AF65-F5344CB8AC3E}">
        <p14:creationId xmlns:p14="http://schemas.microsoft.com/office/powerpoint/2010/main" val="1653576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7E7EA02-5AFB-004E-8036-0A2932F1BE50}" type="datetimeFigureOut">
              <a:rPr lang="en-US" smtClean="0"/>
              <a:t>12/10/17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479285-5B1F-734A-8785-7596C7E783B1}" type="slidenum">
              <a:rPr lang="en-US" smtClean="0"/>
              <a:t>‹#›</a:t>
            </a:fld>
            <a:endParaRPr lang="en-US"/>
          </a:p>
        </p:txBody>
      </p:sp>
    </p:spTree>
    <p:extLst>
      <p:ext uri="{BB962C8B-B14F-4D97-AF65-F5344CB8AC3E}">
        <p14:creationId xmlns:p14="http://schemas.microsoft.com/office/powerpoint/2010/main" val="109118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7E7EA02-5AFB-004E-8036-0A2932F1BE50}" type="datetimeFigureOut">
              <a:rPr lang="en-US" smtClean="0"/>
              <a:t>12/10/17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479285-5B1F-734A-8785-7596C7E783B1}" type="slidenum">
              <a:rPr lang="en-US" smtClean="0"/>
              <a:t>‹#›</a:t>
            </a:fld>
            <a:endParaRPr lang="en-US"/>
          </a:p>
        </p:txBody>
      </p:sp>
    </p:spTree>
    <p:extLst>
      <p:ext uri="{BB962C8B-B14F-4D97-AF65-F5344CB8AC3E}">
        <p14:creationId xmlns:p14="http://schemas.microsoft.com/office/powerpoint/2010/main" val="1823346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E7EA02-5AFB-004E-8036-0A2932F1BE50}" type="datetimeFigureOut">
              <a:rPr lang="en-US" smtClean="0"/>
              <a:t>12/10/17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479285-5B1F-734A-8785-7596C7E783B1}" type="slidenum">
              <a:rPr lang="en-US" smtClean="0"/>
              <a:t>‹#›</a:t>
            </a:fld>
            <a:endParaRPr lang="en-US"/>
          </a:p>
        </p:txBody>
      </p:sp>
    </p:spTree>
    <p:extLst>
      <p:ext uri="{BB962C8B-B14F-4D97-AF65-F5344CB8AC3E}">
        <p14:creationId xmlns:p14="http://schemas.microsoft.com/office/powerpoint/2010/main" val="3599374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E7EA02-5AFB-004E-8036-0A2932F1BE50}" type="datetimeFigureOut">
              <a:rPr lang="en-US" smtClean="0"/>
              <a:t>12/10/17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479285-5B1F-734A-8785-7596C7E783B1}" type="slidenum">
              <a:rPr lang="en-US" smtClean="0"/>
              <a:t>‹#›</a:t>
            </a:fld>
            <a:endParaRPr lang="en-US"/>
          </a:p>
        </p:txBody>
      </p:sp>
    </p:spTree>
    <p:extLst>
      <p:ext uri="{BB962C8B-B14F-4D97-AF65-F5344CB8AC3E}">
        <p14:creationId xmlns:p14="http://schemas.microsoft.com/office/powerpoint/2010/main" val="4281353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E7EA02-5AFB-004E-8036-0A2932F1BE50}" type="datetimeFigureOut">
              <a:rPr lang="en-US" smtClean="0"/>
              <a:t>12/10/17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479285-5B1F-734A-8785-7596C7E783B1}" type="slidenum">
              <a:rPr lang="en-US" smtClean="0"/>
              <a:t>‹#›</a:t>
            </a:fld>
            <a:endParaRPr lang="en-US"/>
          </a:p>
        </p:txBody>
      </p:sp>
    </p:spTree>
    <p:extLst>
      <p:ext uri="{BB962C8B-B14F-4D97-AF65-F5344CB8AC3E}">
        <p14:creationId xmlns:p14="http://schemas.microsoft.com/office/powerpoint/2010/main" val="84226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E7EA02-5AFB-004E-8036-0A2932F1BE50}" type="datetimeFigureOut">
              <a:rPr lang="en-US" smtClean="0"/>
              <a:t>12/10/17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479285-5B1F-734A-8785-7596C7E783B1}" type="slidenum">
              <a:rPr lang="en-US" smtClean="0"/>
              <a:t>‹#›</a:t>
            </a:fld>
            <a:endParaRPr lang="en-US"/>
          </a:p>
        </p:txBody>
      </p:sp>
    </p:spTree>
    <p:extLst>
      <p:ext uri="{BB962C8B-B14F-4D97-AF65-F5344CB8AC3E}">
        <p14:creationId xmlns:p14="http://schemas.microsoft.com/office/powerpoint/2010/main" val="230907484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E7EA02-5AFB-004E-8036-0A2932F1BE50}" type="datetimeFigureOut">
              <a:rPr lang="en-US" smtClean="0"/>
              <a:t>12/10/17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479285-5B1F-734A-8785-7596C7E783B1}" type="slidenum">
              <a:rPr lang="en-US" smtClean="0"/>
              <a:t>‹#›</a:t>
            </a:fld>
            <a:endParaRPr lang="en-US"/>
          </a:p>
        </p:txBody>
      </p:sp>
    </p:spTree>
    <p:extLst>
      <p:ext uri="{BB962C8B-B14F-4D97-AF65-F5344CB8AC3E}">
        <p14:creationId xmlns:p14="http://schemas.microsoft.com/office/powerpoint/2010/main" val="3549788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emf"/></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png"/><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HUMAN RESOURCES </a:t>
            </a:r>
            <a:br>
              <a:rPr lang="en-US" dirty="0" smtClean="0"/>
            </a:br>
            <a:r>
              <a:rPr lang="en-US" dirty="0" smtClean="0"/>
              <a:t>REPORT TO</a:t>
            </a:r>
            <a:br>
              <a:rPr lang="en-US" dirty="0" smtClean="0"/>
            </a:br>
            <a:r>
              <a:rPr lang="en-US" dirty="0" smtClean="0"/>
              <a:t>BOE</a:t>
            </a:r>
            <a:endParaRPr lang="en-US" dirty="0"/>
          </a:p>
        </p:txBody>
      </p:sp>
      <p:sp>
        <p:nvSpPr>
          <p:cNvPr id="3" name="Subtitle 2"/>
          <p:cNvSpPr>
            <a:spLocks noGrp="1"/>
          </p:cNvSpPr>
          <p:nvPr>
            <p:ph type="subTitle" idx="1"/>
          </p:nvPr>
        </p:nvSpPr>
        <p:spPr/>
        <p:txBody>
          <a:bodyPr/>
          <a:lstStyle/>
          <a:p>
            <a:r>
              <a:rPr lang="en-US" dirty="0" smtClean="0"/>
              <a:t>DECEMBER 11</a:t>
            </a:r>
            <a:r>
              <a:rPr lang="en-US" baseline="30000" dirty="0" smtClean="0"/>
              <a:t>TH</a:t>
            </a:r>
            <a:r>
              <a:rPr lang="en-US" dirty="0" smtClean="0"/>
              <a:t>, 2017</a:t>
            </a:r>
            <a:endParaRPr lang="en-US" dirty="0"/>
          </a:p>
        </p:txBody>
      </p:sp>
    </p:spTree>
    <p:extLst>
      <p:ext uri="{BB962C8B-B14F-4D97-AF65-F5344CB8AC3E}">
        <p14:creationId xmlns:p14="http://schemas.microsoft.com/office/powerpoint/2010/main" val="352604598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RECRUITMENT </a:t>
            </a:r>
            <a:endParaRPr lang="en-US" dirty="0"/>
          </a:p>
        </p:txBody>
      </p:sp>
    </p:spTree>
    <p:extLst>
      <p:ext uri="{BB962C8B-B14F-4D97-AF65-F5344CB8AC3E}">
        <p14:creationId xmlns:p14="http://schemas.microsoft.com/office/powerpoint/2010/main" val="329559195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NEW RECRUITMENT SITES</a:t>
            </a:r>
            <a:endParaRPr lang="en-US" dirty="0"/>
          </a:p>
        </p:txBody>
      </p:sp>
      <p:pic>
        <p:nvPicPr>
          <p:cNvPr id="14" name="Content Placeholder 13" descr="IMG_3575.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a:xfrm>
            <a:off x="1099111" y="3957243"/>
            <a:ext cx="3419459" cy="2168920"/>
          </a:xfrm>
        </p:spPr>
      </p:pic>
      <p:pic>
        <p:nvPicPr>
          <p:cNvPr id="15" name="Picture 14" descr="IMG_347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8477" y="1417639"/>
            <a:ext cx="2198225" cy="2270902"/>
          </a:xfrm>
          <a:prstGeom prst="rect">
            <a:avLst/>
          </a:prstGeom>
        </p:spPr>
      </p:pic>
      <p:sp>
        <p:nvSpPr>
          <p:cNvPr id="17" name="TextBox 16"/>
          <p:cNvSpPr txBox="1"/>
          <p:nvPr/>
        </p:nvSpPr>
        <p:spPr>
          <a:xfrm>
            <a:off x="1099111" y="1608667"/>
            <a:ext cx="3885639" cy="1477327"/>
          </a:xfrm>
          <a:prstGeom prst="rect">
            <a:avLst/>
          </a:prstGeom>
          <a:noFill/>
        </p:spPr>
        <p:txBody>
          <a:bodyPr wrap="square" rtlCol="0">
            <a:spAutoFit/>
          </a:bodyPr>
          <a:lstStyle/>
          <a:p>
            <a:pPr algn="ctr"/>
            <a:r>
              <a:rPr lang="en-US" sz="2400" dirty="0" smtClean="0"/>
              <a:t>Pittsburgh Education     Recruitment</a:t>
            </a:r>
          </a:p>
          <a:p>
            <a:pPr algn="ctr"/>
            <a:r>
              <a:rPr lang="en-US" sz="2400" dirty="0" smtClean="0"/>
              <a:t>Consortium (PERC) </a:t>
            </a:r>
          </a:p>
          <a:p>
            <a:pPr algn="ctr"/>
            <a:endParaRPr lang="en-US" dirty="0"/>
          </a:p>
        </p:txBody>
      </p:sp>
      <p:sp>
        <p:nvSpPr>
          <p:cNvPr id="18" name="TextBox 17"/>
          <p:cNvSpPr txBox="1"/>
          <p:nvPr/>
        </p:nvSpPr>
        <p:spPr>
          <a:xfrm>
            <a:off x="5349011" y="4348082"/>
            <a:ext cx="2857691" cy="1569660"/>
          </a:xfrm>
          <a:prstGeom prst="rect">
            <a:avLst/>
          </a:prstGeom>
          <a:noFill/>
        </p:spPr>
        <p:txBody>
          <a:bodyPr wrap="square" rtlCol="0">
            <a:spAutoFit/>
          </a:bodyPr>
          <a:lstStyle/>
          <a:p>
            <a:pPr algn="ctr"/>
            <a:r>
              <a:rPr lang="en-US" sz="2400" dirty="0" smtClean="0"/>
              <a:t>National Alliance of Black School Educators Conference</a:t>
            </a:r>
            <a:endParaRPr lang="en-US" sz="2400" dirty="0"/>
          </a:p>
        </p:txBody>
      </p:sp>
    </p:spTree>
    <p:extLst>
      <p:ext uri="{BB962C8B-B14F-4D97-AF65-F5344CB8AC3E}">
        <p14:creationId xmlns:p14="http://schemas.microsoft.com/office/powerpoint/2010/main" val="30636170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0262" y="267851"/>
            <a:ext cx="7245742" cy="538251"/>
          </a:xfrm>
        </p:spPr>
        <p:txBody>
          <a:bodyPr>
            <a:normAutofit fontScale="90000"/>
          </a:bodyPr>
          <a:lstStyle/>
          <a:p>
            <a:r>
              <a:rPr lang="en-US" dirty="0" smtClean="0"/>
              <a:t>CERTIFIED RECRUITMENT FAIR</a:t>
            </a:r>
            <a:endParaRPr lang="en-US" dirty="0"/>
          </a:p>
        </p:txBody>
      </p:sp>
      <p:pic>
        <p:nvPicPr>
          <p:cNvPr id="6" name="Content Placeholder 5" descr="Teacher Recruitment Fair-2.jpg"/>
          <p:cNvPicPr>
            <a:picLocks noGrp="1" noChangeAspect="1"/>
          </p:cNvPicPr>
          <p:nvPr>
            <p:ph idx="1"/>
          </p:nvPr>
        </p:nvPicPr>
        <p:blipFill>
          <a:blip r:embed="rId3">
            <a:extLst>
              <a:ext uri="{28A0092B-C50C-407E-A947-70E740481C1C}">
                <a14:useLocalDpi xmlns:a14="http://schemas.microsoft.com/office/drawing/2010/main" val="0"/>
              </a:ext>
            </a:extLst>
          </a:blip>
          <a:srcRect t="8717" b="8717"/>
          <a:stretch>
            <a:fillRect/>
          </a:stretch>
        </p:blipFill>
        <p:spPr>
          <a:xfrm>
            <a:off x="457200" y="1233788"/>
            <a:ext cx="8229600" cy="5019633"/>
          </a:xfrm>
        </p:spPr>
      </p:pic>
    </p:spTree>
    <p:extLst>
      <p:ext uri="{BB962C8B-B14F-4D97-AF65-F5344CB8AC3E}">
        <p14:creationId xmlns:p14="http://schemas.microsoft.com/office/powerpoint/2010/main" val="201384524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CLASSIFIED RECRUITMENT FAIR</a:t>
            </a:r>
            <a:endParaRPr lang="en-US" dirty="0"/>
          </a:p>
        </p:txBody>
      </p:sp>
      <p:pic>
        <p:nvPicPr>
          <p:cNvPr id="8" name="Content Placeholder 7" descr="Join the Team2016.pdf"/>
          <p:cNvPicPr>
            <a:picLocks noGrp="1" noChangeAspect="1"/>
          </p:cNvPicPr>
          <p:nvPr>
            <p:ph idx="1"/>
          </p:nvPr>
        </p:nvPicPr>
        <p:blipFill>
          <a:blip r:embed="rId3">
            <a:extLst>
              <a:ext uri="{28A0092B-C50C-407E-A947-70E740481C1C}">
                <a14:useLocalDpi xmlns:a14="http://schemas.microsoft.com/office/drawing/2010/main" val="0"/>
              </a:ext>
            </a:extLst>
          </a:blip>
          <a:srcRect t="17403" b="17403"/>
          <a:stretch>
            <a:fillRect/>
          </a:stretch>
        </p:blipFill>
        <p:spPr/>
      </p:pic>
    </p:spTree>
    <p:extLst>
      <p:ext uri="{BB962C8B-B14F-4D97-AF65-F5344CB8AC3E}">
        <p14:creationId xmlns:p14="http://schemas.microsoft.com/office/powerpoint/2010/main" val="36308907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Partnerships for Academically Successful Students</a:t>
            </a:r>
            <a:endParaRPr lang="en-US" dirty="0"/>
          </a:p>
        </p:txBody>
      </p:sp>
      <p:sp>
        <p:nvSpPr>
          <p:cNvPr id="4" name="TextBox 3"/>
          <p:cNvSpPr txBox="1"/>
          <p:nvPr/>
        </p:nvSpPr>
        <p:spPr>
          <a:xfrm>
            <a:off x="1895621" y="1867025"/>
            <a:ext cx="184666" cy="646331"/>
          </a:xfrm>
          <a:prstGeom prst="rect">
            <a:avLst/>
          </a:prstGeom>
          <a:noFill/>
        </p:spPr>
        <p:txBody>
          <a:bodyPr wrap="none" rtlCol="0">
            <a:spAutoFit/>
          </a:bodyPr>
          <a:lstStyle/>
          <a:p>
            <a:endParaRPr lang="en-US" dirty="0" smtClean="0"/>
          </a:p>
          <a:p>
            <a:endParaRPr lang="en-US" dirty="0"/>
          </a:p>
        </p:txBody>
      </p:sp>
      <p:pic>
        <p:nvPicPr>
          <p:cNvPr id="8" name="Content Placeholder 7" descr="IMG_3803.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a:xfrm rot="5400000" flipV="1">
            <a:off x="4751452" y="2000518"/>
            <a:ext cx="4068840" cy="3801856"/>
          </a:xfrm>
        </p:spPr>
      </p:pic>
      <p:pic>
        <p:nvPicPr>
          <p:cNvPr id="9" name="Picture 8" descr="IMG_380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867025"/>
            <a:ext cx="4004495" cy="4068839"/>
          </a:xfrm>
          <a:prstGeom prst="rect">
            <a:avLst/>
          </a:prstGeom>
        </p:spPr>
      </p:pic>
    </p:spTree>
    <p:extLst>
      <p:ext uri="{BB962C8B-B14F-4D97-AF65-F5344CB8AC3E}">
        <p14:creationId xmlns:p14="http://schemas.microsoft.com/office/powerpoint/2010/main" val="39835885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EXPLORATION OF PARA PATHWAY LICENSURE PROGRAM </a:t>
            </a:r>
            <a:endParaRPr lang="en-US" dirty="0"/>
          </a:p>
        </p:txBody>
      </p:sp>
      <p:pic>
        <p:nvPicPr>
          <p:cNvPr id="8" name="Content Placeholder 7" descr="Unknown.jpg"/>
          <p:cNvPicPr>
            <a:picLocks noGrp="1" noChangeAspect="1"/>
          </p:cNvPicPr>
          <p:nvPr>
            <p:ph sz="half" idx="1"/>
          </p:nvPr>
        </p:nvPicPr>
        <p:blipFill>
          <a:blip r:embed="rId3">
            <a:extLst>
              <a:ext uri="{28A0092B-C50C-407E-A947-70E740481C1C}">
                <a14:useLocalDpi xmlns:a14="http://schemas.microsoft.com/office/drawing/2010/main" val="0"/>
              </a:ext>
            </a:extLst>
          </a:blip>
          <a:srcRect t="4134" b="4134"/>
          <a:stretch>
            <a:fillRect/>
          </a:stretch>
        </p:blipFill>
        <p:spPr/>
      </p:pic>
      <p:pic>
        <p:nvPicPr>
          <p:cNvPr id="7" name="Content Placeholder 6"/>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2410" r="32536"/>
          <a:stretch/>
        </p:blipFill>
        <p:spPr>
          <a:xfrm>
            <a:off x="4738688" y="1600200"/>
            <a:ext cx="3948112" cy="4525963"/>
          </a:xfrm>
          <a:prstGeom prst="rect">
            <a:avLst/>
          </a:prstGeom>
        </p:spPr>
      </p:pic>
    </p:spTree>
    <p:extLst>
      <p:ext uri="{BB962C8B-B14F-4D97-AF65-F5344CB8AC3E}">
        <p14:creationId xmlns:p14="http://schemas.microsoft.com/office/powerpoint/2010/main" val="342222635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lgn="ctr">
              <a:buNone/>
            </a:pPr>
            <a:endParaRPr lang="en-US" sz="5400" dirty="0"/>
          </a:p>
          <a:p>
            <a:pPr marL="0" indent="0" algn="ctr">
              <a:buNone/>
            </a:pPr>
            <a:r>
              <a:rPr lang="en-US" sz="5400" dirty="0" smtClean="0"/>
              <a:t>Questions??</a:t>
            </a:r>
            <a:endParaRPr lang="en-US" sz="5400" dirty="0"/>
          </a:p>
        </p:txBody>
      </p:sp>
    </p:spTree>
    <p:extLst>
      <p:ext uri="{BB962C8B-B14F-4D97-AF65-F5344CB8AC3E}">
        <p14:creationId xmlns:p14="http://schemas.microsoft.com/office/powerpoint/2010/main" val="100461914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NATIONAL STUDENT RACIAL DIVERSITY</a:t>
            </a:r>
            <a:br>
              <a:rPr lang="en-US" dirty="0" smtClean="0"/>
            </a:br>
            <a:r>
              <a:rPr lang="en-US" sz="1200" dirty="0" smtClean="0"/>
              <a:t>NATIONAL CENTER FOR EDUCATION STATISTICS (NCES)</a:t>
            </a:r>
            <a:endParaRPr lang="en-US" dirty="0"/>
          </a:p>
        </p:txBody>
      </p:sp>
      <p:pic>
        <p:nvPicPr>
          <p:cNvPr id="4" name="Content Placeholder 3"/>
          <p:cNvPicPr>
            <a:picLocks noGrp="1"/>
          </p:cNvPicPr>
          <p:nvPr>
            <p:ph idx="1"/>
          </p:nvPr>
        </p:nvPicPr>
        <p:blipFill>
          <a:blip r:embed="rId3">
            <a:extLst>
              <a:ext uri="{28A0092B-C50C-407E-A947-70E740481C1C}">
                <a14:useLocalDpi xmlns:a14="http://schemas.microsoft.com/office/drawing/2010/main" val="0"/>
              </a:ext>
            </a:extLst>
          </a:blip>
          <a:srcRect l="1046" r="1046"/>
          <a:stretch>
            <a:fillRect/>
          </a:stretch>
        </p:blipFill>
        <p:spPr bwMode="auto">
          <a:xfrm>
            <a:off x="457200" y="1748366"/>
            <a:ext cx="8337550" cy="4612217"/>
          </a:xfrm>
          <a:prstGeom prst="rect">
            <a:avLst/>
          </a:prstGeom>
          <a:noFill/>
          <a:ln>
            <a:noFill/>
          </a:ln>
        </p:spPr>
      </p:pic>
    </p:spTree>
    <p:extLst>
      <p:ext uri="{BB962C8B-B14F-4D97-AF65-F5344CB8AC3E}">
        <p14:creationId xmlns:p14="http://schemas.microsoft.com/office/powerpoint/2010/main" val="77722507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NATIONAL TEACHER RACIAL DIVERSITY</a:t>
            </a:r>
            <a:br>
              <a:rPr lang="en-US" dirty="0" smtClean="0"/>
            </a:br>
            <a:r>
              <a:rPr lang="en-US" sz="1400" dirty="0" smtClean="0"/>
              <a:t>NATIONAL CENTER FOR EDUCATION STATISTICS (NCES)</a:t>
            </a:r>
            <a:endParaRPr lang="en-US" dirty="0"/>
          </a:p>
        </p:txBody>
      </p:sp>
      <p:sp>
        <p:nvSpPr>
          <p:cNvPr id="3" name="Content Placeholder 2"/>
          <p:cNvSpPr>
            <a:spLocks noGrp="1"/>
          </p:cNvSpPr>
          <p:nvPr>
            <p:ph idx="1"/>
          </p:nvPr>
        </p:nvSpPr>
        <p:spPr/>
        <p:txBody>
          <a:bodyPr/>
          <a:lstStyle/>
          <a:p>
            <a:endParaRPr lang="en-US" dirty="0" smtClean="0"/>
          </a:p>
          <a:p>
            <a:pPr marL="0" indent="0">
              <a:buNone/>
            </a:pPr>
            <a:endParaRPr lang="en-US" dirty="0"/>
          </a:p>
        </p:txBody>
      </p:sp>
      <p:pic>
        <p:nvPicPr>
          <p:cNvPr id="4" name="Picture 3"/>
          <p:cNvPicPr>
            <a:picLocks noChangeAspect="1"/>
          </p:cNvPicPr>
          <p:nvPr/>
        </p:nvPicPr>
        <p:blipFill>
          <a:blip r:embed="rId3"/>
          <a:stretch>
            <a:fillRect/>
          </a:stretch>
        </p:blipFill>
        <p:spPr>
          <a:xfrm>
            <a:off x="0" y="1417638"/>
            <a:ext cx="9144000" cy="4909064"/>
          </a:xfrm>
          <a:prstGeom prst="rect">
            <a:avLst/>
          </a:prstGeom>
        </p:spPr>
      </p:pic>
      <p:sp>
        <p:nvSpPr>
          <p:cNvPr id="5" name="TextBox 4"/>
          <p:cNvSpPr txBox="1"/>
          <p:nvPr/>
        </p:nvSpPr>
        <p:spPr>
          <a:xfrm>
            <a:off x="3365500" y="3005667"/>
            <a:ext cx="4730750" cy="1815882"/>
          </a:xfrm>
          <a:prstGeom prst="rect">
            <a:avLst/>
          </a:prstGeom>
          <a:noFill/>
        </p:spPr>
        <p:txBody>
          <a:bodyPr wrap="square" rtlCol="0">
            <a:spAutoFit/>
          </a:bodyPr>
          <a:lstStyle/>
          <a:p>
            <a:r>
              <a:rPr lang="en-US" sz="1600" dirty="0" smtClean="0"/>
              <a:t>KEY POINTS:</a:t>
            </a:r>
          </a:p>
          <a:p>
            <a:pPr marL="285750" indent="-285750">
              <a:buFont typeface="Arial"/>
              <a:buChar char="•"/>
            </a:pPr>
            <a:r>
              <a:rPr lang="en-US" sz="1200" dirty="0" smtClean="0"/>
              <a:t>POPULATION OF PUBLIC SCHOOL TEACHERS HAS GRADUALLY BECOME MORE DIVERSE OVER TIME</a:t>
            </a:r>
          </a:p>
          <a:p>
            <a:pPr marL="285750" indent="-285750">
              <a:buFont typeface="Arial"/>
              <a:buChar char="•"/>
            </a:pPr>
            <a:r>
              <a:rPr lang="en-US" sz="1200" dirty="0" smtClean="0"/>
              <a:t>IN THE 87-88 SCHOOL YEAR, 87% OF PUBLIC SCHOOL TEACHERS WERE WHITE COMPARED TO 82% IN THE 2011-12 SCHOOL YEAR</a:t>
            </a:r>
          </a:p>
          <a:p>
            <a:pPr marL="285750" indent="-285750">
              <a:buFont typeface="Arial"/>
              <a:buChar char="•"/>
            </a:pPr>
            <a:r>
              <a:rPr lang="en-US" sz="1200" dirty="0" smtClean="0"/>
              <a:t>BLACK EDUCATORS FELL FROM 8% TO 7% IN THIS TIME FRAME</a:t>
            </a:r>
          </a:p>
          <a:p>
            <a:pPr marL="285750" indent="-285750">
              <a:buFont typeface="Arial"/>
              <a:buChar char="•"/>
            </a:pPr>
            <a:r>
              <a:rPr lang="en-US" sz="1200" dirty="0" smtClean="0"/>
              <a:t>HISPANIC PUBLIC EDUCATORS GREW FROM 3% TO 8%</a:t>
            </a:r>
          </a:p>
          <a:p>
            <a:pPr marL="285750" indent="-285750">
              <a:buFont typeface="Arial"/>
              <a:buChar char="•"/>
            </a:pPr>
            <a:r>
              <a:rPr lang="en-US" sz="1200" dirty="0" smtClean="0"/>
              <a:t>THE PROPORTION OF TEACHERS WHO WERE ASIAN INCREASED FROM 1% TO 2%</a:t>
            </a:r>
            <a:endParaRPr lang="en-US" sz="1200" dirty="0"/>
          </a:p>
        </p:txBody>
      </p:sp>
    </p:spTree>
    <p:extLst>
      <p:ext uri="{BB962C8B-B14F-4D97-AF65-F5344CB8AC3E}">
        <p14:creationId xmlns:p14="http://schemas.microsoft.com/office/powerpoint/2010/main" val="374618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LPS Student Demographics</a:t>
            </a:r>
            <a:br>
              <a:rPr lang="en-US" dirty="0" smtClean="0"/>
            </a:br>
            <a:r>
              <a:rPr lang="en-US" dirty="0" smtClean="0"/>
              <a:t>2017</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09455453"/>
              </p:ext>
            </p:extLst>
          </p:nvPr>
        </p:nvGraphicFramePr>
        <p:xfrm>
          <a:off x="457200" y="1600200"/>
          <a:ext cx="8229600" cy="350520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r>
                        <a:rPr lang="en-US" dirty="0" smtClean="0"/>
                        <a:t>Race/Ethnicity</a:t>
                      </a:r>
                      <a:endParaRPr lang="en-US" dirty="0"/>
                    </a:p>
                  </a:txBody>
                  <a:tcPr/>
                </a:tc>
                <a:tc>
                  <a:txBody>
                    <a:bodyPr/>
                    <a:lstStyle/>
                    <a:p>
                      <a:pPr algn="ctr"/>
                      <a:r>
                        <a:rPr lang="en-US" dirty="0" smtClean="0"/>
                        <a:t>Number of Students</a:t>
                      </a:r>
                      <a:endParaRPr lang="en-US" dirty="0"/>
                    </a:p>
                  </a:txBody>
                  <a:tcPr/>
                </a:tc>
                <a:tc>
                  <a:txBody>
                    <a:bodyPr/>
                    <a:lstStyle/>
                    <a:p>
                      <a:pPr algn="ctr"/>
                      <a:r>
                        <a:rPr lang="en-US" dirty="0" smtClean="0"/>
                        <a:t>Percentage of Students</a:t>
                      </a:r>
                      <a:endParaRPr lang="en-US" dirty="0"/>
                    </a:p>
                  </a:txBody>
                  <a:tcPr/>
                </a:tc>
              </a:tr>
              <a:tr h="370840">
                <a:tc>
                  <a:txBody>
                    <a:bodyPr/>
                    <a:lstStyle/>
                    <a:p>
                      <a:r>
                        <a:rPr lang="en-US" dirty="0" smtClean="0"/>
                        <a:t>White</a:t>
                      </a:r>
                      <a:endParaRPr lang="en-US" dirty="0"/>
                    </a:p>
                  </a:txBody>
                  <a:tcPr/>
                </a:tc>
                <a:tc>
                  <a:txBody>
                    <a:bodyPr/>
                    <a:lstStyle/>
                    <a:p>
                      <a:pPr algn="ctr"/>
                      <a:r>
                        <a:rPr lang="en-US" dirty="0" smtClean="0"/>
                        <a:t>7,263</a:t>
                      </a:r>
                      <a:endParaRPr lang="en-US" dirty="0"/>
                    </a:p>
                  </a:txBody>
                  <a:tcPr/>
                </a:tc>
                <a:tc>
                  <a:txBody>
                    <a:bodyPr/>
                    <a:lstStyle/>
                    <a:p>
                      <a:pPr algn="ctr"/>
                      <a:r>
                        <a:rPr lang="en-US" dirty="0" smtClean="0"/>
                        <a:t>66.5%</a:t>
                      </a:r>
                      <a:endParaRPr lang="en-US" dirty="0"/>
                    </a:p>
                  </a:txBody>
                  <a:tcPr/>
                </a:tc>
              </a:tr>
              <a:tr h="370840">
                <a:tc>
                  <a:txBody>
                    <a:bodyPr/>
                    <a:lstStyle/>
                    <a:p>
                      <a:r>
                        <a:rPr lang="en-US" dirty="0" smtClean="0"/>
                        <a:t>Hispanic</a:t>
                      </a:r>
                      <a:endParaRPr lang="en-US" dirty="0"/>
                    </a:p>
                  </a:txBody>
                  <a:tcPr/>
                </a:tc>
                <a:tc>
                  <a:txBody>
                    <a:bodyPr/>
                    <a:lstStyle/>
                    <a:p>
                      <a:pPr algn="ctr"/>
                      <a:r>
                        <a:rPr lang="en-US" dirty="0" smtClean="0"/>
                        <a:t>1,096</a:t>
                      </a:r>
                      <a:endParaRPr lang="en-US" dirty="0"/>
                    </a:p>
                  </a:txBody>
                  <a:tcPr/>
                </a:tc>
                <a:tc>
                  <a:txBody>
                    <a:bodyPr/>
                    <a:lstStyle/>
                    <a:p>
                      <a:pPr algn="ctr"/>
                      <a:r>
                        <a:rPr lang="en-US" dirty="0" smtClean="0"/>
                        <a:t>9.9%</a:t>
                      </a:r>
                      <a:endParaRPr lang="en-US" dirty="0"/>
                    </a:p>
                  </a:txBody>
                  <a:tcPr/>
                </a:tc>
              </a:tr>
              <a:tr h="370840">
                <a:tc>
                  <a:txBody>
                    <a:bodyPr/>
                    <a:lstStyle/>
                    <a:p>
                      <a:r>
                        <a:rPr lang="en-US" dirty="0" smtClean="0"/>
                        <a:t>Multi-Racial</a:t>
                      </a:r>
                      <a:endParaRPr lang="en-US" dirty="0"/>
                    </a:p>
                  </a:txBody>
                  <a:tcPr/>
                </a:tc>
                <a:tc>
                  <a:txBody>
                    <a:bodyPr/>
                    <a:lstStyle/>
                    <a:p>
                      <a:pPr algn="ctr"/>
                      <a:r>
                        <a:rPr lang="en-US" dirty="0" smtClean="0"/>
                        <a:t>1,049</a:t>
                      </a:r>
                      <a:endParaRPr lang="en-US" dirty="0"/>
                    </a:p>
                  </a:txBody>
                  <a:tcPr/>
                </a:tc>
                <a:tc>
                  <a:txBody>
                    <a:bodyPr/>
                    <a:lstStyle/>
                    <a:p>
                      <a:pPr algn="ctr"/>
                      <a:r>
                        <a:rPr lang="en-US" dirty="0" smtClean="0"/>
                        <a:t>9.6%</a:t>
                      </a:r>
                      <a:endParaRPr lang="en-US" dirty="0"/>
                    </a:p>
                  </a:txBody>
                  <a:tcPr/>
                </a:tc>
              </a:tr>
              <a:tr h="370840">
                <a:tc>
                  <a:txBody>
                    <a:bodyPr/>
                    <a:lstStyle/>
                    <a:p>
                      <a:r>
                        <a:rPr lang="en-US" dirty="0" smtClean="0"/>
                        <a:t>Black or African</a:t>
                      </a:r>
                      <a:r>
                        <a:rPr lang="en-US" baseline="0" dirty="0" smtClean="0"/>
                        <a:t> American</a:t>
                      </a:r>
                      <a:endParaRPr lang="en-US" dirty="0"/>
                    </a:p>
                  </a:txBody>
                  <a:tcPr/>
                </a:tc>
                <a:tc>
                  <a:txBody>
                    <a:bodyPr/>
                    <a:lstStyle/>
                    <a:p>
                      <a:pPr algn="ctr"/>
                      <a:r>
                        <a:rPr lang="en-US" dirty="0" smtClean="0"/>
                        <a:t>680</a:t>
                      </a:r>
                      <a:endParaRPr lang="en-US" dirty="0"/>
                    </a:p>
                  </a:txBody>
                  <a:tcPr/>
                </a:tc>
                <a:tc>
                  <a:txBody>
                    <a:bodyPr/>
                    <a:lstStyle/>
                    <a:p>
                      <a:pPr algn="ctr"/>
                      <a:r>
                        <a:rPr lang="en-US" dirty="0" smtClean="0"/>
                        <a:t>6.2%</a:t>
                      </a:r>
                      <a:endParaRPr lang="en-US" dirty="0"/>
                    </a:p>
                  </a:txBody>
                  <a:tcPr/>
                </a:tc>
              </a:tr>
              <a:tr h="370840">
                <a:tc>
                  <a:txBody>
                    <a:bodyPr/>
                    <a:lstStyle/>
                    <a:p>
                      <a:r>
                        <a:rPr lang="en-US" dirty="0" smtClean="0"/>
                        <a:t>Asian</a:t>
                      </a:r>
                      <a:endParaRPr lang="en-US" dirty="0"/>
                    </a:p>
                  </a:txBody>
                  <a:tcPr/>
                </a:tc>
                <a:tc>
                  <a:txBody>
                    <a:bodyPr/>
                    <a:lstStyle/>
                    <a:p>
                      <a:pPr algn="ctr"/>
                      <a:r>
                        <a:rPr lang="en-US" dirty="0" smtClean="0"/>
                        <a:t>444</a:t>
                      </a:r>
                      <a:endParaRPr lang="en-US" dirty="0"/>
                    </a:p>
                  </a:txBody>
                  <a:tcPr/>
                </a:tc>
                <a:tc>
                  <a:txBody>
                    <a:bodyPr/>
                    <a:lstStyle/>
                    <a:p>
                      <a:pPr algn="ctr"/>
                      <a:r>
                        <a:rPr lang="en-US" dirty="0" smtClean="0"/>
                        <a:t>4%</a:t>
                      </a:r>
                      <a:endParaRPr lang="en-US" dirty="0"/>
                    </a:p>
                  </a:txBody>
                  <a:tcPr/>
                </a:tc>
              </a:tr>
              <a:tr h="370840">
                <a:tc>
                  <a:txBody>
                    <a:bodyPr/>
                    <a:lstStyle/>
                    <a:p>
                      <a:r>
                        <a:rPr lang="en-US" dirty="0" smtClean="0"/>
                        <a:t>American Indian or Alaskan Native</a:t>
                      </a:r>
                      <a:endParaRPr lang="en-US" dirty="0"/>
                    </a:p>
                  </a:txBody>
                  <a:tcPr/>
                </a:tc>
                <a:tc>
                  <a:txBody>
                    <a:bodyPr/>
                    <a:lstStyle/>
                    <a:p>
                      <a:pPr algn="ctr"/>
                      <a:r>
                        <a:rPr lang="en-US" dirty="0" smtClean="0"/>
                        <a:t>349</a:t>
                      </a:r>
                      <a:endParaRPr lang="en-US" dirty="0"/>
                    </a:p>
                  </a:txBody>
                  <a:tcPr/>
                </a:tc>
                <a:tc>
                  <a:txBody>
                    <a:bodyPr/>
                    <a:lstStyle/>
                    <a:p>
                      <a:pPr algn="ctr"/>
                      <a:r>
                        <a:rPr lang="en-US" dirty="0" smtClean="0"/>
                        <a:t>3.1%</a:t>
                      </a:r>
                      <a:endParaRPr lang="en-US" dirty="0"/>
                    </a:p>
                  </a:txBody>
                  <a:tcPr/>
                </a:tc>
              </a:tr>
              <a:tr h="370840">
                <a:tc>
                  <a:txBody>
                    <a:bodyPr/>
                    <a:lstStyle/>
                    <a:p>
                      <a:r>
                        <a:rPr lang="en-US" dirty="0" smtClean="0"/>
                        <a:t>Native Hawaiian or other Pacific Islander</a:t>
                      </a:r>
                      <a:endParaRPr lang="en-US" dirty="0"/>
                    </a:p>
                  </a:txBody>
                  <a:tcPr/>
                </a:tc>
                <a:tc>
                  <a:txBody>
                    <a:bodyPr/>
                    <a:lstStyle/>
                    <a:p>
                      <a:pPr algn="ctr"/>
                      <a:r>
                        <a:rPr lang="en-US" dirty="0" smtClean="0"/>
                        <a:t>27</a:t>
                      </a:r>
                      <a:endParaRPr lang="en-US" dirty="0"/>
                    </a:p>
                  </a:txBody>
                  <a:tcPr/>
                </a:tc>
                <a:tc>
                  <a:txBody>
                    <a:bodyPr/>
                    <a:lstStyle/>
                    <a:p>
                      <a:pPr algn="ctr"/>
                      <a:r>
                        <a:rPr lang="en-US" dirty="0" smtClean="0"/>
                        <a:t>.024%</a:t>
                      </a:r>
                      <a:endParaRPr lang="en-US" dirty="0"/>
                    </a:p>
                  </a:txBody>
                  <a:tcPr/>
                </a:tc>
              </a:tr>
            </a:tbl>
          </a:graphicData>
        </a:graphic>
      </p:graphicFrame>
      <p:sp>
        <p:nvSpPr>
          <p:cNvPr id="5" name="TextBox 4"/>
          <p:cNvSpPr txBox="1"/>
          <p:nvPr/>
        </p:nvSpPr>
        <p:spPr>
          <a:xfrm>
            <a:off x="4296833" y="5535083"/>
            <a:ext cx="3831167" cy="369332"/>
          </a:xfrm>
          <a:prstGeom prst="rect">
            <a:avLst/>
          </a:prstGeom>
          <a:noFill/>
        </p:spPr>
        <p:txBody>
          <a:bodyPr wrap="square" rtlCol="0">
            <a:spAutoFit/>
          </a:bodyPr>
          <a:lstStyle/>
          <a:p>
            <a:r>
              <a:rPr lang="en-US" dirty="0" smtClean="0"/>
              <a:t>Total Enrollment:  10,908 students</a:t>
            </a:r>
            <a:endParaRPr lang="en-US" dirty="0"/>
          </a:p>
        </p:txBody>
      </p:sp>
    </p:spTree>
    <p:extLst>
      <p:ext uri="{BB962C8B-B14F-4D97-AF65-F5344CB8AC3E}">
        <p14:creationId xmlns:p14="http://schemas.microsoft.com/office/powerpoint/2010/main" val="285072450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LPS STAFF RACIAL DIVERSITY</a:t>
            </a:r>
            <a:br>
              <a:rPr lang="en-US" dirty="0" smtClean="0"/>
            </a:br>
            <a:r>
              <a:rPr lang="en-US" dirty="0" smtClean="0"/>
              <a:t>Certified</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8399761"/>
              </p:ext>
            </p:extLst>
          </p:nvPr>
        </p:nvGraphicFramePr>
        <p:xfrm>
          <a:off x="476264" y="1553611"/>
          <a:ext cx="8210535" cy="4918308"/>
        </p:xfrm>
        <a:graphic>
          <a:graphicData uri="http://schemas.openxmlformats.org/drawingml/2006/table">
            <a:tbl>
              <a:tblPr firstRow="1" bandRow="1">
                <a:tableStyleId>{5C22544A-7EE6-4342-B048-85BDC9FD1C3A}</a:tableStyleId>
              </a:tblPr>
              <a:tblGrid>
                <a:gridCol w="1626855"/>
                <a:gridCol w="1645920"/>
                <a:gridCol w="1645920"/>
                <a:gridCol w="1645920"/>
                <a:gridCol w="1645920"/>
              </a:tblGrid>
              <a:tr h="417429">
                <a:tc>
                  <a:txBody>
                    <a:bodyPr/>
                    <a:lstStyle/>
                    <a:p>
                      <a:endParaRPr lang="en-US" dirty="0"/>
                    </a:p>
                  </a:txBody>
                  <a:tcPr/>
                </a:tc>
                <a:tc>
                  <a:txBody>
                    <a:bodyPr/>
                    <a:lstStyle/>
                    <a:p>
                      <a:r>
                        <a:rPr lang="en-US" dirty="0" smtClean="0"/>
                        <a:t>2014-15</a:t>
                      </a:r>
                      <a:endParaRPr lang="en-US" dirty="0"/>
                    </a:p>
                  </a:txBody>
                  <a:tcPr/>
                </a:tc>
                <a:tc>
                  <a:txBody>
                    <a:bodyPr/>
                    <a:lstStyle/>
                    <a:p>
                      <a:r>
                        <a:rPr lang="en-US" dirty="0" smtClean="0"/>
                        <a:t>2015-16</a:t>
                      </a:r>
                      <a:endParaRPr lang="en-US" dirty="0"/>
                    </a:p>
                  </a:txBody>
                  <a:tcPr/>
                </a:tc>
                <a:tc>
                  <a:txBody>
                    <a:bodyPr/>
                    <a:lstStyle/>
                    <a:p>
                      <a:r>
                        <a:rPr lang="en-US" dirty="0" smtClean="0"/>
                        <a:t>2016-17</a:t>
                      </a:r>
                      <a:endParaRPr lang="en-US" dirty="0"/>
                    </a:p>
                  </a:txBody>
                  <a:tcPr/>
                </a:tc>
                <a:tc>
                  <a:txBody>
                    <a:bodyPr/>
                    <a:lstStyle/>
                    <a:p>
                      <a:r>
                        <a:rPr lang="en-US" dirty="0" smtClean="0"/>
                        <a:t>2017-18</a:t>
                      </a:r>
                      <a:endParaRPr lang="en-US" dirty="0"/>
                    </a:p>
                  </a:txBody>
                  <a:tcPr/>
                </a:tc>
              </a:tr>
              <a:tr h="370840">
                <a:tc>
                  <a:txBody>
                    <a:bodyPr/>
                    <a:lstStyle/>
                    <a:p>
                      <a:r>
                        <a:rPr lang="en-US" dirty="0" smtClean="0"/>
                        <a:t>American Indian/Alaskan Native</a:t>
                      </a:r>
                      <a:endParaRPr lang="en-US" dirty="0"/>
                    </a:p>
                  </a:txBody>
                  <a:tcPr/>
                </a:tc>
                <a:tc>
                  <a:txBody>
                    <a:bodyPr/>
                    <a:lstStyle/>
                    <a:p>
                      <a:endParaRPr lang="en-US" dirty="0" smtClean="0"/>
                    </a:p>
                    <a:p>
                      <a:r>
                        <a:rPr lang="en-US" dirty="0" smtClean="0"/>
                        <a:t>11 (1.09%)</a:t>
                      </a:r>
                      <a:endParaRPr lang="en-US" dirty="0"/>
                    </a:p>
                  </a:txBody>
                  <a:tcPr/>
                </a:tc>
                <a:tc>
                  <a:txBody>
                    <a:bodyPr/>
                    <a:lstStyle/>
                    <a:p>
                      <a:endParaRPr lang="en-US" dirty="0" smtClean="0"/>
                    </a:p>
                    <a:p>
                      <a:r>
                        <a:rPr lang="en-US" dirty="0" smtClean="0"/>
                        <a:t>9 (0.89%)</a:t>
                      </a:r>
                      <a:endParaRPr lang="en-US" dirty="0"/>
                    </a:p>
                  </a:txBody>
                  <a:tcPr/>
                </a:tc>
                <a:tc>
                  <a:txBody>
                    <a:bodyPr/>
                    <a:lstStyle/>
                    <a:p>
                      <a:endParaRPr lang="en-US" dirty="0" smtClean="0"/>
                    </a:p>
                    <a:p>
                      <a:r>
                        <a:rPr lang="en-US" dirty="0" smtClean="0"/>
                        <a:t>11 (1.09%)</a:t>
                      </a:r>
                      <a:endParaRPr lang="en-US" dirty="0"/>
                    </a:p>
                  </a:txBody>
                  <a:tcPr/>
                </a:tc>
                <a:tc>
                  <a:txBody>
                    <a:bodyPr/>
                    <a:lstStyle/>
                    <a:p>
                      <a:endParaRPr lang="en-US" dirty="0" smtClean="0"/>
                    </a:p>
                    <a:p>
                      <a:r>
                        <a:rPr lang="en-US" dirty="0" smtClean="0"/>
                        <a:t>11 (1.11%)</a:t>
                      </a:r>
                      <a:endParaRPr lang="en-US" dirty="0"/>
                    </a:p>
                  </a:txBody>
                  <a:tcPr/>
                </a:tc>
              </a:tr>
              <a:tr h="370840">
                <a:tc>
                  <a:txBody>
                    <a:bodyPr/>
                    <a:lstStyle/>
                    <a:p>
                      <a:r>
                        <a:rPr lang="en-US" dirty="0" smtClean="0"/>
                        <a:t>Black or African American</a:t>
                      </a:r>
                      <a:endParaRPr lang="en-US" dirty="0"/>
                    </a:p>
                  </a:txBody>
                  <a:tcPr/>
                </a:tc>
                <a:tc>
                  <a:txBody>
                    <a:bodyPr/>
                    <a:lstStyle/>
                    <a:p>
                      <a:r>
                        <a:rPr lang="en-US" dirty="0" smtClean="0"/>
                        <a:t>22 (2.19%)</a:t>
                      </a:r>
                      <a:endParaRPr lang="en-US" dirty="0"/>
                    </a:p>
                  </a:txBody>
                  <a:tcPr/>
                </a:tc>
                <a:tc>
                  <a:txBody>
                    <a:bodyPr/>
                    <a:lstStyle/>
                    <a:p>
                      <a:r>
                        <a:rPr lang="en-US" dirty="0" smtClean="0"/>
                        <a:t>25 (2.46%)</a:t>
                      </a:r>
                      <a:endParaRPr lang="en-US" dirty="0"/>
                    </a:p>
                  </a:txBody>
                  <a:tcPr/>
                </a:tc>
                <a:tc>
                  <a:txBody>
                    <a:bodyPr/>
                    <a:lstStyle/>
                    <a:p>
                      <a:r>
                        <a:rPr lang="en-US" dirty="0" smtClean="0"/>
                        <a:t>22 (2.19%)</a:t>
                      </a:r>
                      <a:endParaRPr lang="en-US" dirty="0"/>
                    </a:p>
                  </a:txBody>
                  <a:tcPr/>
                </a:tc>
                <a:tc>
                  <a:txBody>
                    <a:bodyPr/>
                    <a:lstStyle/>
                    <a:p>
                      <a:r>
                        <a:rPr lang="en-US" dirty="0" smtClean="0"/>
                        <a:t>24 (2.43%)</a:t>
                      </a:r>
                      <a:endParaRPr lang="en-US" dirty="0"/>
                    </a:p>
                  </a:txBody>
                  <a:tcPr/>
                </a:tc>
              </a:tr>
              <a:tr h="370840">
                <a:tc>
                  <a:txBody>
                    <a:bodyPr/>
                    <a:lstStyle/>
                    <a:p>
                      <a:r>
                        <a:rPr lang="en-US" dirty="0" smtClean="0"/>
                        <a:t>White</a:t>
                      </a:r>
                      <a:endParaRPr lang="en-US" dirty="0"/>
                    </a:p>
                  </a:txBody>
                  <a:tcPr/>
                </a:tc>
                <a:tc>
                  <a:txBody>
                    <a:bodyPr/>
                    <a:lstStyle/>
                    <a:p>
                      <a:r>
                        <a:rPr lang="en-US" dirty="0" smtClean="0"/>
                        <a:t>938 (93.24%)</a:t>
                      </a:r>
                      <a:endParaRPr lang="en-US" dirty="0"/>
                    </a:p>
                  </a:txBody>
                  <a:tcPr/>
                </a:tc>
                <a:tc>
                  <a:txBody>
                    <a:bodyPr/>
                    <a:lstStyle/>
                    <a:p>
                      <a:r>
                        <a:rPr lang="en-US" dirty="0" smtClean="0"/>
                        <a:t>941 (92.62%)</a:t>
                      </a:r>
                      <a:endParaRPr lang="en-US" dirty="0"/>
                    </a:p>
                  </a:txBody>
                  <a:tcPr/>
                </a:tc>
                <a:tc>
                  <a:txBody>
                    <a:bodyPr/>
                    <a:lstStyle/>
                    <a:p>
                      <a:r>
                        <a:rPr lang="en-US" dirty="0" smtClean="0"/>
                        <a:t>933 (92.74%)</a:t>
                      </a:r>
                      <a:endParaRPr lang="en-US" dirty="0"/>
                    </a:p>
                  </a:txBody>
                  <a:tcPr/>
                </a:tc>
                <a:tc>
                  <a:txBody>
                    <a:bodyPr/>
                    <a:lstStyle/>
                    <a:p>
                      <a:r>
                        <a:rPr lang="en-US" dirty="0" smtClean="0"/>
                        <a:t>914 (92.42%)</a:t>
                      </a:r>
                      <a:endParaRPr lang="en-US" dirty="0"/>
                    </a:p>
                  </a:txBody>
                  <a:tcPr/>
                </a:tc>
              </a:tr>
              <a:tr h="370840">
                <a:tc>
                  <a:txBody>
                    <a:bodyPr/>
                    <a:lstStyle/>
                    <a:p>
                      <a:r>
                        <a:rPr lang="en-US" dirty="0" smtClean="0"/>
                        <a:t>Asian</a:t>
                      </a:r>
                      <a:endParaRPr lang="en-US" dirty="0"/>
                    </a:p>
                  </a:txBody>
                  <a:tcPr/>
                </a:tc>
                <a:tc>
                  <a:txBody>
                    <a:bodyPr/>
                    <a:lstStyle/>
                    <a:p>
                      <a:r>
                        <a:rPr lang="en-US" dirty="0" smtClean="0"/>
                        <a:t>6 (0.60%)</a:t>
                      </a:r>
                      <a:endParaRPr lang="en-US" dirty="0"/>
                    </a:p>
                  </a:txBody>
                  <a:tcPr/>
                </a:tc>
                <a:tc>
                  <a:txBody>
                    <a:bodyPr/>
                    <a:lstStyle/>
                    <a:p>
                      <a:r>
                        <a:rPr lang="en-US" dirty="0" smtClean="0"/>
                        <a:t>7 (0.69%)</a:t>
                      </a:r>
                      <a:endParaRPr lang="en-US" dirty="0"/>
                    </a:p>
                  </a:txBody>
                  <a:tcPr/>
                </a:tc>
                <a:tc>
                  <a:txBody>
                    <a:bodyPr/>
                    <a:lstStyle/>
                    <a:p>
                      <a:r>
                        <a:rPr lang="en-US" dirty="0" smtClean="0"/>
                        <a:t>5 (0.50%)</a:t>
                      </a:r>
                      <a:endParaRPr lang="en-US" dirty="0"/>
                    </a:p>
                  </a:txBody>
                  <a:tcPr/>
                </a:tc>
                <a:tc>
                  <a:txBody>
                    <a:bodyPr/>
                    <a:lstStyle/>
                    <a:p>
                      <a:r>
                        <a:rPr lang="en-US" dirty="0" smtClean="0"/>
                        <a:t>7 (0.71%)</a:t>
                      </a:r>
                      <a:endParaRPr lang="en-US" dirty="0"/>
                    </a:p>
                  </a:txBody>
                  <a:tcPr/>
                </a:tc>
              </a:tr>
              <a:tr h="370840">
                <a:tc>
                  <a:txBody>
                    <a:bodyPr/>
                    <a:lstStyle/>
                    <a:p>
                      <a:r>
                        <a:rPr lang="en-US" dirty="0" smtClean="0"/>
                        <a:t>Native Hawaiian</a:t>
                      </a:r>
                      <a:r>
                        <a:rPr lang="en-US" baseline="0" dirty="0" smtClean="0"/>
                        <a:t> or Other Pacific Islander</a:t>
                      </a:r>
                      <a:endParaRPr lang="en-US" dirty="0"/>
                    </a:p>
                  </a:txBody>
                  <a:tcPr/>
                </a:tc>
                <a:tc>
                  <a:txBody>
                    <a:bodyPr/>
                    <a:lstStyle/>
                    <a:p>
                      <a:endParaRPr lang="en-US" dirty="0" smtClean="0"/>
                    </a:p>
                    <a:p>
                      <a:r>
                        <a:rPr lang="en-US" dirty="0" smtClean="0"/>
                        <a:t>1 (0.10%)</a:t>
                      </a:r>
                      <a:endParaRPr lang="en-US" dirty="0"/>
                    </a:p>
                  </a:txBody>
                  <a:tcPr/>
                </a:tc>
                <a:tc>
                  <a:txBody>
                    <a:bodyPr/>
                    <a:lstStyle/>
                    <a:p>
                      <a:endParaRPr lang="en-US" dirty="0" smtClean="0"/>
                    </a:p>
                    <a:p>
                      <a:r>
                        <a:rPr lang="en-US" dirty="0" smtClean="0"/>
                        <a:t>1 (0.10%)</a:t>
                      </a:r>
                      <a:endParaRPr lang="en-US" dirty="0"/>
                    </a:p>
                  </a:txBody>
                  <a:tcPr/>
                </a:tc>
                <a:tc>
                  <a:txBody>
                    <a:bodyPr/>
                    <a:lstStyle/>
                    <a:p>
                      <a:endParaRPr lang="en-US" dirty="0" smtClean="0"/>
                    </a:p>
                    <a:p>
                      <a:r>
                        <a:rPr lang="en-US" dirty="0" smtClean="0"/>
                        <a:t>1</a:t>
                      </a:r>
                      <a:r>
                        <a:rPr lang="en-US" baseline="0" dirty="0" smtClean="0"/>
                        <a:t> (.009%)</a:t>
                      </a:r>
                      <a:endParaRPr lang="en-US" dirty="0"/>
                    </a:p>
                  </a:txBody>
                  <a:tcPr/>
                </a:tc>
                <a:tc>
                  <a:txBody>
                    <a:bodyPr/>
                    <a:lstStyle/>
                    <a:p>
                      <a:endParaRPr lang="en-US" dirty="0" smtClean="0"/>
                    </a:p>
                    <a:p>
                      <a:r>
                        <a:rPr lang="en-US" dirty="0" smtClean="0"/>
                        <a:t>1 (0.10%)</a:t>
                      </a:r>
                      <a:endParaRPr lang="en-US" dirty="0"/>
                    </a:p>
                  </a:txBody>
                  <a:tcPr/>
                </a:tc>
              </a:tr>
              <a:tr h="370840">
                <a:tc>
                  <a:txBody>
                    <a:bodyPr/>
                    <a:lstStyle/>
                    <a:p>
                      <a:r>
                        <a:rPr lang="en-US" dirty="0" smtClean="0"/>
                        <a:t>Hispanic</a:t>
                      </a:r>
                      <a:endParaRPr lang="en-US" dirty="0"/>
                    </a:p>
                  </a:txBody>
                  <a:tcPr/>
                </a:tc>
                <a:tc>
                  <a:txBody>
                    <a:bodyPr/>
                    <a:lstStyle/>
                    <a:p>
                      <a:r>
                        <a:rPr lang="en-US" dirty="0" smtClean="0"/>
                        <a:t>28 (2.78%)</a:t>
                      </a:r>
                      <a:endParaRPr lang="en-US" dirty="0"/>
                    </a:p>
                  </a:txBody>
                  <a:tcPr/>
                </a:tc>
                <a:tc>
                  <a:txBody>
                    <a:bodyPr/>
                    <a:lstStyle/>
                    <a:p>
                      <a:r>
                        <a:rPr lang="en-US" dirty="0" smtClean="0"/>
                        <a:t>33 (3.25%)</a:t>
                      </a:r>
                      <a:endParaRPr lang="en-US" dirty="0"/>
                    </a:p>
                  </a:txBody>
                  <a:tcPr/>
                </a:tc>
                <a:tc>
                  <a:txBody>
                    <a:bodyPr/>
                    <a:lstStyle/>
                    <a:p>
                      <a:r>
                        <a:rPr lang="en-US" dirty="0" smtClean="0"/>
                        <a:t>34 (3.38%)</a:t>
                      </a:r>
                      <a:endParaRPr lang="en-US" dirty="0"/>
                    </a:p>
                  </a:txBody>
                  <a:tcPr/>
                </a:tc>
                <a:tc>
                  <a:txBody>
                    <a:bodyPr/>
                    <a:lstStyle/>
                    <a:p>
                      <a:r>
                        <a:rPr lang="en-US" dirty="0" smtClean="0"/>
                        <a:t>32 (3.24%)</a:t>
                      </a:r>
                      <a:endParaRPr lang="en-US" dirty="0"/>
                    </a:p>
                  </a:txBody>
                  <a:tcPr/>
                </a:tc>
              </a:tr>
              <a:tr h="370840">
                <a:tc>
                  <a:txBody>
                    <a:bodyPr/>
                    <a:lstStyle/>
                    <a:p>
                      <a:r>
                        <a:rPr lang="en-US" b="1" dirty="0" smtClean="0"/>
                        <a:t>TOTAL</a:t>
                      </a:r>
                      <a:endParaRPr lang="en-US" b="1" dirty="0"/>
                    </a:p>
                  </a:txBody>
                  <a:tcPr/>
                </a:tc>
                <a:tc>
                  <a:txBody>
                    <a:bodyPr/>
                    <a:lstStyle/>
                    <a:p>
                      <a:r>
                        <a:rPr lang="en-US" dirty="0" smtClean="0"/>
                        <a:t>1006</a:t>
                      </a:r>
                      <a:endParaRPr lang="en-US" dirty="0"/>
                    </a:p>
                  </a:txBody>
                  <a:tcPr/>
                </a:tc>
                <a:tc>
                  <a:txBody>
                    <a:bodyPr/>
                    <a:lstStyle/>
                    <a:p>
                      <a:r>
                        <a:rPr lang="en-US" dirty="0" smtClean="0"/>
                        <a:t>1016</a:t>
                      </a:r>
                      <a:endParaRPr lang="en-US" dirty="0"/>
                    </a:p>
                  </a:txBody>
                  <a:tcPr/>
                </a:tc>
                <a:tc>
                  <a:txBody>
                    <a:bodyPr/>
                    <a:lstStyle/>
                    <a:p>
                      <a:r>
                        <a:rPr lang="en-US" dirty="0" smtClean="0"/>
                        <a:t>1006</a:t>
                      </a:r>
                      <a:endParaRPr lang="en-US" dirty="0"/>
                    </a:p>
                  </a:txBody>
                  <a:tcPr/>
                </a:tc>
                <a:tc>
                  <a:txBody>
                    <a:bodyPr/>
                    <a:lstStyle/>
                    <a:p>
                      <a:r>
                        <a:rPr lang="en-US" dirty="0" smtClean="0"/>
                        <a:t>989</a:t>
                      </a:r>
                      <a:endParaRPr lang="en-US" dirty="0"/>
                    </a:p>
                  </a:txBody>
                  <a:tcPr/>
                </a:tc>
              </a:tr>
            </a:tbl>
          </a:graphicData>
        </a:graphic>
      </p:graphicFrame>
    </p:spTree>
    <p:extLst>
      <p:ext uri="{BB962C8B-B14F-4D97-AF65-F5344CB8AC3E}">
        <p14:creationId xmlns:p14="http://schemas.microsoft.com/office/powerpoint/2010/main" val="293307981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LPS STAFF RACIAL DIVERSITY</a:t>
            </a:r>
            <a:br>
              <a:rPr lang="en-US" dirty="0" smtClean="0"/>
            </a:br>
            <a:r>
              <a:rPr lang="en-US" dirty="0" smtClean="0"/>
              <a:t>Classified</a:t>
            </a:r>
            <a:endParaRPr lang="en-US" dirty="0"/>
          </a:p>
        </p:txBody>
      </p:sp>
      <p:sp>
        <p:nvSpPr>
          <p:cNvPr id="3" name="Content Placeholder 2"/>
          <p:cNvSpPr>
            <a:spLocks noGrp="1"/>
          </p:cNvSpPr>
          <p:nvPr>
            <p:ph idx="1"/>
          </p:nvPr>
        </p:nvSpPr>
        <p:spPr/>
        <p:txBody>
          <a:bodyPr/>
          <a:lstStyle/>
          <a:p>
            <a:pPr marL="0" lvl="0" indent="0">
              <a:spcBef>
                <a:spcPts val="0"/>
              </a:spcBef>
              <a:buNone/>
            </a:pPr>
            <a:endParaRPr lang="en-US" sz="1800" b="1" dirty="0">
              <a:solidFill>
                <a:prstClr val="white"/>
              </a:solidFill>
            </a:endParaRPr>
          </a:p>
          <a:p>
            <a:endParaRPr lang="en-US" dirty="0" smtClean="0"/>
          </a:p>
          <a:p>
            <a:pPr marL="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325201035"/>
              </p:ext>
            </p:extLst>
          </p:nvPr>
        </p:nvGraphicFramePr>
        <p:xfrm>
          <a:off x="457200" y="1600200"/>
          <a:ext cx="8229600" cy="4597399"/>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370840">
                <a:tc>
                  <a:txBody>
                    <a:bodyPr/>
                    <a:lstStyle/>
                    <a:p>
                      <a:endParaRPr lang="en-US" dirty="0"/>
                    </a:p>
                  </a:txBody>
                  <a:tcPr/>
                </a:tc>
                <a:tc>
                  <a:txBody>
                    <a:bodyPr/>
                    <a:lstStyle/>
                    <a:p>
                      <a:r>
                        <a:rPr lang="en-US" dirty="0" smtClean="0"/>
                        <a:t>2014-15</a:t>
                      </a:r>
                      <a:endParaRPr lang="en-US" dirty="0"/>
                    </a:p>
                  </a:txBody>
                  <a:tcPr/>
                </a:tc>
                <a:tc>
                  <a:txBody>
                    <a:bodyPr/>
                    <a:lstStyle/>
                    <a:p>
                      <a:r>
                        <a:rPr lang="en-US" dirty="0" smtClean="0"/>
                        <a:t>2015-16</a:t>
                      </a:r>
                      <a:endParaRPr lang="en-US" dirty="0"/>
                    </a:p>
                  </a:txBody>
                  <a:tcPr/>
                </a:tc>
                <a:tc>
                  <a:txBody>
                    <a:bodyPr/>
                    <a:lstStyle/>
                    <a:p>
                      <a:r>
                        <a:rPr lang="en-US" dirty="0" smtClean="0"/>
                        <a:t>2016-17</a:t>
                      </a:r>
                      <a:endParaRPr lang="en-US" dirty="0"/>
                    </a:p>
                  </a:txBody>
                  <a:tcPr/>
                </a:tc>
                <a:tc>
                  <a:txBody>
                    <a:bodyPr/>
                    <a:lstStyle/>
                    <a:p>
                      <a:r>
                        <a:rPr lang="en-US" dirty="0" smtClean="0"/>
                        <a:t>2017-18</a:t>
                      </a:r>
                      <a:endParaRPr lang="en-US" dirty="0"/>
                    </a:p>
                  </a:txBody>
                  <a:tcPr/>
                </a:tc>
              </a:tr>
              <a:tr h="370840">
                <a:tc>
                  <a:txBody>
                    <a:bodyPr/>
                    <a:lstStyle/>
                    <a:p>
                      <a:r>
                        <a:rPr lang="en-US" dirty="0" smtClean="0"/>
                        <a:t>American Indian/Alaskan Native</a:t>
                      </a:r>
                      <a:endParaRPr lang="en-US" dirty="0"/>
                    </a:p>
                  </a:txBody>
                  <a:tcPr/>
                </a:tc>
                <a:tc>
                  <a:txBody>
                    <a:bodyPr/>
                    <a:lstStyle/>
                    <a:p>
                      <a:r>
                        <a:rPr lang="en-US" dirty="0" smtClean="0"/>
                        <a:t>22 (2.92%)</a:t>
                      </a:r>
                    </a:p>
                  </a:txBody>
                  <a:tcPr/>
                </a:tc>
                <a:tc>
                  <a:txBody>
                    <a:bodyPr/>
                    <a:lstStyle/>
                    <a:p>
                      <a:r>
                        <a:rPr lang="en-US" dirty="0" smtClean="0"/>
                        <a:t>18 (2.23%)</a:t>
                      </a:r>
                    </a:p>
                  </a:txBody>
                  <a:tcPr/>
                </a:tc>
                <a:tc>
                  <a:txBody>
                    <a:bodyPr/>
                    <a:lstStyle/>
                    <a:p>
                      <a:r>
                        <a:rPr lang="en-US" dirty="0" smtClean="0"/>
                        <a:t>25 (3.30%)</a:t>
                      </a:r>
                    </a:p>
                  </a:txBody>
                  <a:tcPr/>
                </a:tc>
                <a:tc>
                  <a:txBody>
                    <a:bodyPr/>
                    <a:lstStyle/>
                    <a:p>
                      <a:r>
                        <a:rPr lang="en-US" dirty="0" smtClean="0"/>
                        <a:t>23 (2.96%)</a:t>
                      </a:r>
                    </a:p>
                  </a:txBody>
                  <a:tcPr/>
                </a:tc>
              </a:tr>
              <a:tr h="370840">
                <a:tc>
                  <a:txBody>
                    <a:bodyPr/>
                    <a:lstStyle/>
                    <a:p>
                      <a:r>
                        <a:rPr lang="en-US" dirty="0" smtClean="0"/>
                        <a:t>Black or African American</a:t>
                      </a:r>
                      <a:endParaRPr lang="en-US" dirty="0"/>
                    </a:p>
                  </a:txBody>
                  <a:tcPr/>
                </a:tc>
                <a:tc>
                  <a:txBody>
                    <a:bodyPr/>
                    <a:lstStyle/>
                    <a:p>
                      <a:r>
                        <a:rPr lang="en-US" dirty="0" smtClean="0"/>
                        <a:t>42 (5.58%)</a:t>
                      </a:r>
                      <a:endParaRPr lang="en-US" dirty="0"/>
                    </a:p>
                  </a:txBody>
                  <a:tcPr/>
                </a:tc>
                <a:tc>
                  <a:txBody>
                    <a:bodyPr/>
                    <a:lstStyle/>
                    <a:p>
                      <a:r>
                        <a:rPr lang="en-US" dirty="0" smtClean="0"/>
                        <a:t>57 (7.53%)</a:t>
                      </a:r>
                      <a:endParaRPr lang="en-US" dirty="0"/>
                    </a:p>
                  </a:txBody>
                  <a:tcPr/>
                </a:tc>
                <a:tc>
                  <a:txBody>
                    <a:bodyPr/>
                    <a:lstStyle/>
                    <a:p>
                      <a:r>
                        <a:rPr lang="en-US" dirty="0" smtClean="0"/>
                        <a:t>58 (7.66%)</a:t>
                      </a:r>
                      <a:endParaRPr lang="en-US" dirty="0"/>
                    </a:p>
                  </a:txBody>
                  <a:tcPr/>
                </a:tc>
                <a:tc>
                  <a:txBody>
                    <a:bodyPr/>
                    <a:lstStyle/>
                    <a:p>
                      <a:r>
                        <a:rPr lang="en-US" dirty="0" smtClean="0"/>
                        <a:t>60 (7.74%)</a:t>
                      </a:r>
                      <a:endParaRPr lang="en-US" dirty="0"/>
                    </a:p>
                  </a:txBody>
                  <a:tcPr/>
                </a:tc>
              </a:tr>
              <a:tr h="370840">
                <a:tc>
                  <a:txBody>
                    <a:bodyPr/>
                    <a:lstStyle/>
                    <a:p>
                      <a:r>
                        <a:rPr lang="en-US" dirty="0" smtClean="0"/>
                        <a:t>White</a:t>
                      </a:r>
                      <a:endParaRPr lang="en-US" dirty="0"/>
                    </a:p>
                  </a:txBody>
                  <a:tcPr/>
                </a:tc>
                <a:tc>
                  <a:txBody>
                    <a:bodyPr/>
                    <a:lstStyle/>
                    <a:p>
                      <a:r>
                        <a:rPr lang="en-US" dirty="0" smtClean="0"/>
                        <a:t>642 (85.5%)</a:t>
                      </a:r>
                      <a:endParaRPr lang="en-US" dirty="0"/>
                    </a:p>
                  </a:txBody>
                  <a:tcPr/>
                </a:tc>
                <a:tc>
                  <a:txBody>
                    <a:bodyPr/>
                    <a:lstStyle/>
                    <a:p>
                      <a:r>
                        <a:rPr lang="en-US" dirty="0" smtClean="0"/>
                        <a:t>629 (83.2%)</a:t>
                      </a:r>
                      <a:endParaRPr lang="en-US" dirty="0"/>
                    </a:p>
                  </a:txBody>
                  <a:tcPr/>
                </a:tc>
                <a:tc>
                  <a:txBody>
                    <a:bodyPr/>
                    <a:lstStyle/>
                    <a:p>
                      <a:r>
                        <a:rPr lang="en-US" dirty="0" smtClean="0"/>
                        <a:t>615 (81.2%)</a:t>
                      </a:r>
                      <a:endParaRPr lang="en-US" dirty="0"/>
                    </a:p>
                  </a:txBody>
                  <a:tcPr/>
                </a:tc>
                <a:tc>
                  <a:txBody>
                    <a:bodyPr/>
                    <a:lstStyle/>
                    <a:p>
                      <a:r>
                        <a:rPr lang="en-US" dirty="0" smtClean="0"/>
                        <a:t>630 (81.2%)</a:t>
                      </a:r>
                      <a:endParaRPr lang="en-US" dirty="0"/>
                    </a:p>
                  </a:txBody>
                  <a:tcPr/>
                </a:tc>
              </a:tr>
              <a:tr h="370840">
                <a:tc>
                  <a:txBody>
                    <a:bodyPr/>
                    <a:lstStyle/>
                    <a:p>
                      <a:r>
                        <a:rPr lang="en-US" dirty="0" smtClean="0"/>
                        <a:t>Asian</a:t>
                      </a:r>
                      <a:endParaRPr lang="en-US" dirty="0"/>
                    </a:p>
                  </a:txBody>
                  <a:tcPr/>
                </a:tc>
                <a:tc>
                  <a:txBody>
                    <a:bodyPr/>
                    <a:lstStyle/>
                    <a:p>
                      <a:r>
                        <a:rPr lang="en-US" dirty="0" smtClean="0"/>
                        <a:t>13 (1.72%)</a:t>
                      </a:r>
                      <a:endParaRPr lang="en-US" dirty="0"/>
                    </a:p>
                  </a:txBody>
                  <a:tcPr/>
                </a:tc>
                <a:tc>
                  <a:txBody>
                    <a:bodyPr/>
                    <a:lstStyle/>
                    <a:p>
                      <a:r>
                        <a:rPr lang="en-US" dirty="0" smtClean="0"/>
                        <a:t>11 (1.45%)</a:t>
                      </a:r>
                      <a:endParaRPr lang="en-US" dirty="0"/>
                    </a:p>
                  </a:txBody>
                  <a:tcPr/>
                </a:tc>
                <a:tc>
                  <a:txBody>
                    <a:bodyPr/>
                    <a:lstStyle/>
                    <a:p>
                      <a:r>
                        <a:rPr lang="en-US" dirty="0" smtClean="0"/>
                        <a:t>11 (1.45%)</a:t>
                      </a:r>
                      <a:endParaRPr lang="en-US" dirty="0"/>
                    </a:p>
                  </a:txBody>
                  <a:tcPr/>
                </a:tc>
                <a:tc>
                  <a:txBody>
                    <a:bodyPr/>
                    <a:lstStyle/>
                    <a:p>
                      <a:r>
                        <a:rPr lang="en-US" dirty="0" smtClean="0"/>
                        <a:t>14 (1.8%)</a:t>
                      </a:r>
                      <a:endParaRPr lang="en-US" dirty="0"/>
                    </a:p>
                  </a:txBody>
                  <a:tcPr/>
                </a:tc>
              </a:tr>
              <a:tr h="370840">
                <a:tc>
                  <a:txBody>
                    <a:bodyPr/>
                    <a:lstStyle/>
                    <a:p>
                      <a:r>
                        <a:rPr lang="en-US" dirty="0" smtClean="0"/>
                        <a:t>Native Hawaiian</a:t>
                      </a:r>
                      <a:r>
                        <a:rPr lang="en-US" baseline="0" dirty="0" smtClean="0"/>
                        <a:t> or Other Pacific Islander</a:t>
                      </a:r>
                      <a:endParaRPr lang="en-US" dirty="0"/>
                    </a:p>
                  </a:txBody>
                  <a:tcPr/>
                </a:tc>
                <a:tc>
                  <a:txBody>
                    <a:bodyPr/>
                    <a:lstStyle/>
                    <a:p>
                      <a:endParaRPr lang="en-US" dirty="0" smtClean="0"/>
                    </a:p>
                    <a:p>
                      <a:r>
                        <a:rPr lang="en-US" dirty="0" smtClean="0"/>
                        <a:t>1 (0.01%)</a:t>
                      </a:r>
                    </a:p>
                    <a:p>
                      <a:endParaRPr lang="en-US" dirty="0"/>
                    </a:p>
                  </a:txBody>
                  <a:tcPr/>
                </a:tc>
                <a:tc>
                  <a:txBody>
                    <a:bodyPr/>
                    <a:lstStyle/>
                    <a:p>
                      <a:endParaRPr lang="en-US" dirty="0" smtClean="0"/>
                    </a:p>
                    <a:p>
                      <a:r>
                        <a:rPr lang="en-US" dirty="0" smtClean="0"/>
                        <a:t>2 (0.02%)</a:t>
                      </a:r>
                      <a:endParaRPr lang="en-US" dirty="0"/>
                    </a:p>
                  </a:txBody>
                  <a:tcPr/>
                </a:tc>
                <a:tc>
                  <a:txBody>
                    <a:bodyPr/>
                    <a:lstStyle/>
                    <a:p>
                      <a:endParaRPr lang="en-US" dirty="0" smtClean="0"/>
                    </a:p>
                    <a:p>
                      <a:r>
                        <a:rPr lang="en-US" dirty="0" smtClean="0"/>
                        <a:t>1 (0.01%)</a:t>
                      </a:r>
                      <a:endParaRPr lang="en-US" dirty="0"/>
                    </a:p>
                  </a:txBody>
                  <a:tcPr/>
                </a:tc>
                <a:tc>
                  <a:txBody>
                    <a:bodyPr/>
                    <a:lstStyle/>
                    <a:p>
                      <a:endParaRPr lang="en-US" dirty="0" smtClean="0"/>
                    </a:p>
                    <a:p>
                      <a:r>
                        <a:rPr lang="en-US" dirty="0" smtClean="0"/>
                        <a:t>1 (0.01%)</a:t>
                      </a:r>
                      <a:endParaRPr lang="en-US" dirty="0"/>
                    </a:p>
                  </a:txBody>
                  <a:tcPr/>
                </a:tc>
              </a:tr>
              <a:tr h="370840">
                <a:tc>
                  <a:txBody>
                    <a:bodyPr/>
                    <a:lstStyle/>
                    <a:p>
                      <a:r>
                        <a:rPr lang="en-US" dirty="0" smtClean="0"/>
                        <a:t>Hispanic</a:t>
                      </a:r>
                      <a:endParaRPr lang="en-US" dirty="0"/>
                    </a:p>
                  </a:txBody>
                  <a:tcPr/>
                </a:tc>
                <a:tc>
                  <a:txBody>
                    <a:bodyPr/>
                    <a:lstStyle/>
                    <a:p>
                      <a:r>
                        <a:rPr lang="en-US" dirty="0" smtClean="0"/>
                        <a:t>32 (4.25%)</a:t>
                      </a:r>
                      <a:endParaRPr lang="en-US" dirty="0"/>
                    </a:p>
                  </a:txBody>
                  <a:tcPr/>
                </a:tc>
                <a:tc>
                  <a:txBody>
                    <a:bodyPr/>
                    <a:lstStyle/>
                    <a:p>
                      <a:r>
                        <a:rPr lang="en-US" dirty="0" smtClean="0"/>
                        <a:t>39 (5.15%)</a:t>
                      </a:r>
                      <a:endParaRPr lang="en-US" dirty="0"/>
                    </a:p>
                  </a:txBody>
                  <a:tcPr/>
                </a:tc>
                <a:tc>
                  <a:txBody>
                    <a:bodyPr/>
                    <a:lstStyle/>
                    <a:p>
                      <a:r>
                        <a:rPr lang="en-US" dirty="0" smtClean="0"/>
                        <a:t>47 (6.20%)</a:t>
                      </a:r>
                      <a:endParaRPr lang="en-US" dirty="0"/>
                    </a:p>
                  </a:txBody>
                  <a:tcPr/>
                </a:tc>
                <a:tc>
                  <a:txBody>
                    <a:bodyPr/>
                    <a:lstStyle/>
                    <a:p>
                      <a:r>
                        <a:rPr lang="en-US" dirty="0" smtClean="0"/>
                        <a:t>47 (6.06%)</a:t>
                      </a:r>
                      <a:endParaRPr lang="en-US" dirty="0"/>
                    </a:p>
                  </a:txBody>
                  <a:tcPr/>
                </a:tc>
              </a:tr>
              <a:tr h="370840">
                <a:tc>
                  <a:txBody>
                    <a:bodyPr/>
                    <a:lstStyle/>
                    <a:p>
                      <a:r>
                        <a:rPr lang="en-US" b="1" dirty="0" smtClean="0"/>
                        <a:t>TOTAL</a:t>
                      </a:r>
                      <a:endParaRPr lang="en-US" b="1" dirty="0"/>
                    </a:p>
                  </a:txBody>
                  <a:tcPr/>
                </a:tc>
                <a:tc>
                  <a:txBody>
                    <a:bodyPr/>
                    <a:lstStyle/>
                    <a:p>
                      <a:r>
                        <a:rPr lang="en-US" dirty="0" smtClean="0"/>
                        <a:t>752</a:t>
                      </a:r>
                      <a:endParaRPr lang="en-US" dirty="0"/>
                    </a:p>
                  </a:txBody>
                  <a:tcPr/>
                </a:tc>
                <a:tc>
                  <a:txBody>
                    <a:bodyPr/>
                    <a:lstStyle/>
                    <a:p>
                      <a:r>
                        <a:rPr lang="en-US" dirty="0" smtClean="0"/>
                        <a:t>756</a:t>
                      </a:r>
                      <a:endParaRPr lang="en-US" dirty="0"/>
                    </a:p>
                  </a:txBody>
                  <a:tcPr/>
                </a:tc>
                <a:tc>
                  <a:txBody>
                    <a:bodyPr/>
                    <a:lstStyle/>
                    <a:p>
                      <a:r>
                        <a:rPr lang="en-US" dirty="0" smtClean="0"/>
                        <a:t>757</a:t>
                      </a:r>
                      <a:endParaRPr lang="en-US" dirty="0"/>
                    </a:p>
                  </a:txBody>
                  <a:tcPr/>
                </a:tc>
                <a:tc>
                  <a:txBody>
                    <a:bodyPr/>
                    <a:lstStyle/>
                    <a:p>
                      <a:r>
                        <a:rPr lang="en-US" dirty="0" smtClean="0"/>
                        <a:t>775</a:t>
                      </a:r>
                      <a:endParaRPr lang="en-US" dirty="0"/>
                    </a:p>
                  </a:txBody>
                  <a:tcPr/>
                </a:tc>
              </a:tr>
            </a:tbl>
          </a:graphicData>
        </a:graphic>
      </p:graphicFrame>
    </p:spTree>
    <p:extLst>
      <p:ext uri="{BB962C8B-B14F-4D97-AF65-F5344CB8AC3E}">
        <p14:creationId xmlns:p14="http://schemas.microsoft.com/office/powerpoint/2010/main" val="410143346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LPS RACIAL DIVERSITY</a:t>
            </a:r>
            <a:br>
              <a:rPr lang="en-US" dirty="0" smtClean="0"/>
            </a:br>
            <a:r>
              <a:rPr lang="en-US" dirty="0" smtClean="0"/>
              <a:t>Administrators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70500504"/>
              </p:ext>
            </p:extLst>
          </p:nvPr>
        </p:nvGraphicFramePr>
        <p:xfrm>
          <a:off x="457200" y="1600200"/>
          <a:ext cx="8229600" cy="2123440"/>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370840">
                <a:tc>
                  <a:txBody>
                    <a:bodyPr/>
                    <a:lstStyle/>
                    <a:p>
                      <a:endParaRPr lang="en-US" dirty="0"/>
                    </a:p>
                  </a:txBody>
                  <a:tcPr/>
                </a:tc>
                <a:tc>
                  <a:txBody>
                    <a:bodyPr/>
                    <a:lstStyle/>
                    <a:p>
                      <a:r>
                        <a:rPr lang="en-US" dirty="0" smtClean="0"/>
                        <a:t>2014-15</a:t>
                      </a:r>
                      <a:endParaRPr lang="en-US" dirty="0"/>
                    </a:p>
                  </a:txBody>
                  <a:tcPr/>
                </a:tc>
                <a:tc>
                  <a:txBody>
                    <a:bodyPr/>
                    <a:lstStyle/>
                    <a:p>
                      <a:r>
                        <a:rPr lang="en-US" dirty="0" smtClean="0"/>
                        <a:t>2015-16</a:t>
                      </a:r>
                      <a:endParaRPr lang="en-US" dirty="0"/>
                    </a:p>
                  </a:txBody>
                  <a:tcPr/>
                </a:tc>
                <a:tc>
                  <a:txBody>
                    <a:bodyPr/>
                    <a:lstStyle/>
                    <a:p>
                      <a:r>
                        <a:rPr lang="en-US" dirty="0" smtClean="0"/>
                        <a:t>2016-17</a:t>
                      </a:r>
                      <a:endParaRPr lang="en-US" dirty="0"/>
                    </a:p>
                  </a:txBody>
                  <a:tcPr/>
                </a:tc>
                <a:tc>
                  <a:txBody>
                    <a:bodyPr/>
                    <a:lstStyle/>
                    <a:p>
                      <a:r>
                        <a:rPr lang="en-US" dirty="0" smtClean="0"/>
                        <a:t>2017-18</a:t>
                      </a:r>
                      <a:endParaRPr lang="en-US" dirty="0"/>
                    </a:p>
                  </a:txBody>
                  <a:tcPr/>
                </a:tc>
              </a:tr>
              <a:tr h="370840">
                <a:tc>
                  <a:txBody>
                    <a:bodyPr/>
                    <a:lstStyle/>
                    <a:p>
                      <a:r>
                        <a:rPr lang="en-US" dirty="0" smtClean="0"/>
                        <a:t>Black or African American</a:t>
                      </a:r>
                      <a:endParaRPr lang="en-US" dirty="0"/>
                    </a:p>
                  </a:txBody>
                  <a:tcPr/>
                </a:tc>
                <a:tc>
                  <a:txBody>
                    <a:bodyPr/>
                    <a:lstStyle/>
                    <a:p>
                      <a:r>
                        <a:rPr lang="en-US" dirty="0" smtClean="0"/>
                        <a:t>3 (5.00%)</a:t>
                      </a:r>
                      <a:endParaRPr lang="en-US" dirty="0"/>
                    </a:p>
                  </a:txBody>
                  <a:tcPr/>
                </a:tc>
                <a:tc>
                  <a:txBody>
                    <a:bodyPr/>
                    <a:lstStyle/>
                    <a:p>
                      <a:r>
                        <a:rPr lang="en-US" dirty="0" smtClean="0"/>
                        <a:t>3 (5.26%)</a:t>
                      </a:r>
                      <a:endParaRPr lang="en-US" dirty="0"/>
                    </a:p>
                  </a:txBody>
                  <a:tcPr/>
                </a:tc>
                <a:tc>
                  <a:txBody>
                    <a:bodyPr/>
                    <a:lstStyle/>
                    <a:p>
                      <a:r>
                        <a:rPr lang="en-US" dirty="0" smtClean="0"/>
                        <a:t>4 (6.78%)</a:t>
                      </a:r>
                      <a:endParaRPr lang="en-US" dirty="0"/>
                    </a:p>
                  </a:txBody>
                  <a:tcPr/>
                </a:tc>
                <a:tc>
                  <a:txBody>
                    <a:bodyPr/>
                    <a:lstStyle/>
                    <a:p>
                      <a:r>
                        <a:rPr lang="en-US" dirty="0" smtClean="0"/>
                        <a:t>4 (6.90%)</a:t>
                      </a:r>
                      <a:endParaRPr lang="en-US" dirty="0"/>
                    </a:p>
                  </a:txBody>
                  <a:tcPr/>
                </a:tc>
              </a:tr>
              <a:tr h="370840">
                <a:tc>
                  <a:txBody>
                    <a:bodyPr/>
                    <a:lstStyle/>
                    <a:p>
                      <a:r>
                        <a:rPr lang="en-US" dirty="0" smtClean="0"/>
                        <a:t>White</a:t>
                      </a:r>
                      <a:endParaRPr lang="en-US" dirty="0"/>
                    </a:p>
                  </a:txBody>
                  <a:tcPr/>
                </a:tc>
                <a:tc>
                  <a:txBody>
                    <a:bodyPr/>
                    <a:lstStyle/>
                    <a:p>
                      <a:r>
                        <a:rPr lang="en-US" dirty="0" smtClean="0"/>
                        <a:t>57 (95.00%)</a:t>
                      </a:r>
                      <a:endParaRPr lang="en-US" dirty="0"/>
                    </a:p>
                  </a:txBody>
                  <a:tcPr/>
                </a:tc>
                <a:tc>
                  <a:txBody>
                    <a:bodyPr/>
                    <a:lstStyle/>
                    <a:p>
                      <a:r>
                        <a:rPr lang="en-US" dirty="0" smtClean="0"/>
                        <a:t>54 (94.74%)</a:t>
                      </a:r>
                      <a:endParaRPr lang="en-US" dirty="0"/>
                    </a:p>
                  </a:txBody>
                  <a:tcPr/>
                </a:tc>
                <a:tc>
                  <a:txBody>
                    <a:bodyPr/>
                    <a:lstStyle/>
                    <a:p>
                      <a:r>
                        <a:rPr lang="en-US" dirty="0" smtClean="0"/>
                        <a:t>55 (93.22%)</a:t>
                      </a:r>
                      <a:endParaRPr lang="en-US" dirty="0"/>
                    </a:p>
                  </a:txBody>
                  <a:tcPr/>
                </a:tc>
                <a:tc>
                  <a:txBody>
                    <a:bodyPr/>
                    <a:lstStyle/>
                    <a:p>
                      <a:r>
                        <a:rPr lang="en-US" dirty="0" smtClean="0"/>
                        <a:t>54 (93.10%)</a:t>
                      </a:r>
                      <a:endParaRPr lang="en-US" dirty="0"/>
                    </a:p>
                  </a:txBody>
                  <a:tcPr/>
                </a:tc>
              </a:tr>
              <a:tr h="370840">
                <a:tc>
                  <a:txBody>
                    <a:bodyPr/>
                    <a:lstStyle/>
                    <a:p>
                      <a:r>
                        <a:rPr lang="en-US" dirty="0" smtClean="0"/>
                        <a:t>Hispanic</a:t>
                      </a:r>
                      <a:endParaRPr lang="en-US" dirty="0"/>
                    </a:p>
                  </a:txBody>
                  <a:tcPr/>
                </a:tc>
                <a:tc>
                  <a:txBody>
                    <a:bodyPr/>
                    <a:lstStyle/>
                    <a:p>
                      <a:r>
                        <a:rPr lang="en-US" dirty="0" smtClean="0"/>
                        <a:t>3 (5.00%)</a:t>
                      </a:r>
                      <a:endParaRPr lang="en-US" dirty="0"/>
                    </a:p>
                  </a:txBody>
                  <a:tcPr/>
                </a:tc>
                <a:tc>
                  <a:txBody>
                    <a:bodyPr/>
                    <a:lstStyle/>
                    <a:p>
                      <a:r>
                        <a:rPr lang="en-US" dirty="0" smtClean="0"/>
                        <a:t>3 (5.26%)</a:t>
                      </a:r>
                      <a:endParaRPr lang="en-US" dirty="0"/>
                    </a:p>
                  </a:txBody>
                  <a:tcPr/>
                </a:tc>
                <a:tc>
                  <a:txBody>
                    <a:bodyPr/>
                    <a:lstStyle/>
                    <a:p>
                      <a:r>
                        <a:rPr lang="en-US" dirty="0" smtClean="0"/>
                        <a:t>3 (5.08%)</a:t>
                      </a:r>
                      <a:endParaRPr lang="en-US" dirty="0"/>
                    </a:p>
                  </a:txBody>
                  <a:tcPr/>
                </a:tc>
                <a:tc>
                  <a:txBody>
                    <a:bodyPr/>
                    <a:lstStyle/>
                    <a:p>
                      <a:r>
                        <a:rPr lang="en-US" dirty="0" smtClean="0"/>
                        <a:t>2 (3.45%)</a:t>
                      </a:r>
                      <a:endParaRPr lang="en-US" dirty="0"/>
                    </a:p>
                  </a:txBody>
                  <a:tcPr/>
                </a:tc>
              </a:tr>
              <a:tr h="370840">
                <a:tc>
                  <a:txBody>
                    <a:bodyPr/>
                    <a:lstStyle/>
                    <a:p>
                      <a:r>
                        <a:rPr lang="en-US" dirty="0" smtClean="0"/>
                        <a:t>TOTAL</a:t>
                      </a:r>
                      <a:endParaRPr lang="en-US" dirty="0"/>
                    </a:p>
                  </a:txBody>
                  <a:tcPr/>
                </a:tc>
                <a:tc>
                  <a:txBody>
                    <a:bodyPr/>
                    <a:lstStyle/>
                    <a:p>
                      <a:r>
                        <a:rPr lang="en-US" dirty="0" smtClean="0"/>
                        <a:t>60</a:t>
                      </a:r>
                      <a:endParaRPr lang="en-US" dirty="0"/>
                    </a:p>
                  </a:txBody>
                  <a:tcPr/>
                </a:tc>
                <a:tc>
                  <a:txBody>
                    <a:bodyPr/>
                    <a:lstStyle/>
                    <a:p>
                      <a:r>
                        <a:rPr lang="en-US" dirty="0" smtClean="0"/>
                        <a:t>57</a:t>
                      </a:r>
                      <a:endParaRPr lang="en-US" dirty="0"/>
                    </a:p>
                  </a:txBody>
                  <a:tcPr/>
                </a:tc>
                <a:tc>
                  <a:txBody>
                    <a:bodyPr/>
                    <a:lstStyle/>
                    <a:p>
                      <a:r>
                        <a:rPr lang="en-US" dirty="0" smtClean="0"/>
                        <a:t>59</a:t>
                      </a:r>
                      <a:endParaRPr lang="en-US" dirty="0"/>
                    </a:p>
                  </a:txBody>
                  <a:tcPr/>
                </a:tc>
                <a:tc>
                  <a:txBody>
                    <a:bodyPr/>
                    <a:lstStyle/>
                    <a:p>
                      <a:r>
                        <a:rPr lang="en-US" dirty="0" smtClean="0"/>
                        <a:t>58</a:t>
                      </a:r>
                      <a:endParaRPr lang="en-US" dirty="0"/>
                    </a:p>
                  </a:txBody>
                  <a:tcPr/>
                </a:tc>
              </a:tr>
            </a:tbl>
          </a:graphicData>
        </a:graphic>
      </p:graphicFrame>
    </p:spTree>
    <p:extLst>
      <p:ext uri="{BB962C8B-B14F-4D97-AF65-F5344CB8AC3E}">
        <p14:creationId xmlns:p14="http://schemas.microsoft.com/office/powerpoint/2010/main" val="409828600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LPS ADDITIONAL ASSIGNMENTS AND NON CONTRACTED RACIAL DIVERSITY</a:t>
            </a:r>
            <a:endParaRPr lang="en-US" dirty="0"/>
          </a:p>
        </p:txBody>
      </p:sp>
      <p:sp>
        <p:nvSpPr>
          <p:cNvPr id="5" name="Content Placeholder 4"/>
          <p:cNvSpPr>
            <a:spLocks noGrp="1"/>
          </p:cNvSpPr>
          <p:nvPr>
            <p:ph idx="1"/>
          </p:nvPr>
        </p:nvSpPr>
        <p:spPr/>
        <p:txBody>
          <a:bodyPr>
            <a:normAutofit/>
          </a:bodyPr>
          <a:lstStyle/>
          <a:p>
            <a:pPr fontAlgn="t"/>
            <a:endParaRPr lang="en-US" dirty="0"/>
          </a:p>
          <a:p>
            <a:pPr fontAlgn="t"/>
            <a:endParaRPr lang="en-US" dirty="0"/>
          </a:p>
          <a:p>
            <a:pPr marL="0" indent="0">
              <a:buNone/>
            </a:pP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77139287"/>
              </p:ext>
            </p:extLst>
          </p:nvPr>
        </p:nvGraphicFramePr>
        <p:xfrm>
          <a:off x="457200" y="1600200"/>
          <a:ext cx="8210535" cy="4918308"/>
        </p:xfrm>
        <a:graphic>
          <a:graphicData uri="http://schemas.openxmlformats.org/drawingml/2006/table">
            <a:tbl>
              <a:tblPr firstRow="1" bandRow="1">
                <a:tableStyleId>{5C22544A-7EE6-4342-B048-85BDC9FD1C3A}</a:tableStyleId>
              </a:tblPr>
              <a:tblGrid>
                <a:gridCol w="1626855"/>
                <a:gridCol w="1645920"/>
                <a:gridCol w="1645920"/>
                <a:gridCol w="1645920"/>
                <a:gridCol w="1645920"/>
              </a:tblGrid>
              <a:tr h="417429">
                <a:tc>
                  <a:txBody>
                    <a:bodyPr/>
                    <a:lstStyle/>
                    <a:p>
                      <a:endParaRPr lang="en-US" dirty="0"/>
                    </a:p>
                  </a:txBody>
                  <a:tcPr/>
                </a:tc>
                <a:tc>
                  <a:txBody>
                    <a:bodyPr/>
                    <a:lstStyle/>
                    <a:p>
                      <a:r>
                        <a:rPr lang="en-US" dirty="0" smtClean="0"/>
                        <a:t>2014-15</a:t>
                      </a:r>
                      <a:endParaRPr lang="en-US" dirty="0"/>
                    </a:p>
                  </a:txBody>
                  <a:tcPr/>
                </a:tc>
                <a:tc>
                  <a:txBody>
                    <a:bodyPr/>
                    <a:lstStyle/>
                    <a:p>
                      <a:r>
                        <a:rPr lang="en-US" dirty="0" smtClean="0"/>
                        <a:t>2015-16</a:t>
                      </a:r>
                      <a:endParaRPr lang="en-US" dirty="0"/>
                    </a:p>
                  </a:txBody>
                  <a:tcPr/>
                </a:tc>
                <a:tc>
                  <a:txBody>
                    <a:bodyPr/>
                    <a:lstStyle/>
                    <a:p>
                      <a:r>
                        <a:rPr lang="en-US" dirty="0" smtClean="0"/>
                        <a:t>2016-17</a:t>
                      </a:r>
                      <a:endParaRPr lang="en-US" dirty="0"/>
                    </a:p>
                  </a:txBody>
                  <a:tcPr/>
                </a:tc>
                <a:tc>
                  <a:txBody>
                    <a:bodyPr/>
                    <a:lstStyle/>
                    <a:p>
                      <a:r>
                        <a:rPr lang="en-US" dirty="0" smtClean="0"/>
                        <a:t>2017-18</a:t>
                      </a:r>
                      <a:endParaRPr lang="en-US" dirty="0"/>
                    </a:p>
                  </a:txBody>
                  <a:tcPr/>
                </a:tc>
              </a:tr>
              <a:tr h="370840">
                <a:tc>
                  <a:txBody>
                    <a:bodyPr/>
                    <a:lstStyle/>
                    <a:p>
                      <a:r>
                        <a:rPr lang="en-US" dirty="0" smtClean="0"/>
                        <a:t>American Indian/Alaskan Native</a:t>
                      </a:r>
                      <a:endParaRPr lang="en-US" dirty="0"/>
                    </a:p>
                  </a:txBody>
                  <a:tcPr/>
                </a:tc>
                <a:tc>
                  <a:txBody>
                    <a:bodyPr/>
                    <a:lstStyle/>
                    <a:p>
                      <a:endParaRPr lang="en-US" dirty="0" smtClean="0"/>
                    </a:p>
                    <a:p>
                      <a:r>
                        <a:rPr lang="en-US" dirty="0" smtClean="0"/>
                        <a:t>4 (2.19%)</a:t>
                      </a:r>
                      <a:endParaRPr lang="en-US" dirty="0"/>
                    </a:p>
                  </a:txBody>
                  <a:tcPr/>
                </a:tc>
                <a:tc>
                  <a:txBody>
                    <a:bodyPr/>
                    <a:lstStyle/>
                    <a:p>
                      <a:endParaRPr lang="en-US" dirty="0" smtClean="0"/>
                    </a:p>
                    <a:p>
                      <a:r>
                        <a:rPr lang="en-US" dirty="0" smtClean="0"/>
                        <a:t>5 (2.73%)</a:t>
                      </a:r>
                      <a:endParaRPr lang="en-US" dirty="0"/>
                    </a:p>
                  </a:txBody>
                  <a:tcPr/>
                </a:tc>
                <a:tc>
                  <a:txBody>
                    <a:bodyPr/>
                    <a:lstStyle/>
                    <a:p>
                      <a:endParaRPr lang="en-US" dirty="0" smtClean="0"/>
                    </a:p>
                    <a:p>
                      <a:r>
                        <a:rPr lang="en-US" dirty="0" smtClean="0"/>
                        <a:t>5 (2.84%)</a:t>
                      </a:r>
                      <a:endParaRPr lang="en-US" dirty="0"/>
                    </a:p>
                  </a:txBody>
                  <a:tcPr/>
                </a:tc>
                <a:tc>
                  <a:txBody>
                    <a:bodyPr/>
                    <a:lstStyle/>
                    <a:p>
                      <a:endParaRPr lang="en-US" dirty="0" smtClean="0"/>
                    </a:p>
                    <a:p>
                      <a:r>
                        <a:rPr lang="en-US" dirty="0" smtClean="0"/>
                        <a:t>7 (5.46%)</a:t>
                      </a:r>
                      <a:endParaRPr lang="en-US" dirty="0"/>
                    </a:p>
                  </a:txBody>
                  <a:tcPr/>
                </a:tc>
              </a:tr>
              <a:tr h="370840">
                <a:tc>
                  <a:txBody>
                    <a:bodyPr/>
                    <a:lstStyle/>
                    <a:p>
                      <a:r>
                        <a:rPr lang="en-US" dirty="0" smtClean="0"/>
                        <a:t>Black or African American</a:t>
                      </a:r>
                      <a:endParaRPr lang="en-US" dirty="0"/>
                    </a:p>
                  </a:txBody>
                  <a:tcPr/>
                </a:tc>
                <a:tc>
                  <a:txBody>
                    <a:bodyPr/>
                    <a:lstStyle/>
                    <a:p>
                      <a:endParaRPr lang="en-US" dirty="0" smtClean="0"/>
                    </a:p>
                    <a:p>
                      <a:r>
                        <a:rPr lang="en-US" dirty="0" smtClean="0"/>
                        <a:t>13 (7.14%)</a:t>
                      </a:r>
                      <a:endParaRPr lang="en-US" dirty="0"/>
                    </a:p>
                  </a:txBody>
                  <a:tcPr/>
                </a:tc>
                <a:tc>
                  <a:txBody>
                    <a:bodyPr/>
                    <a:lstStyle/>
                    <a:p>
                      <a:endParaRPr lang="en-US" dirty="0" smtClean="0"/>
                    </a:p>
                    <a:p>
                      <a:r>
                        <a:rPr lang="en-US" dirty="0" smtClean="0"/>
                        <a:t>13 (7.10%)</a:t>
                      </a:r>
                      <a:endParaRPr lang="en-US" dirty="0"/>
                    </a:p>
                  </a:txBody>
                  <a:tcPr/>
                </a:tc>
                <a:tc>
                  <a:txBody>
                    <a:bodyPr/>
                    <a:lstStyle/>
                    <a:p>
                      <a:endParaRPr lang="en-US" dirty="0" smtClean="0"/>
                    </a:p>
                    <a:p>
                      <a:r>
                        <a:rPr lang="en-US" dirty="0" smtClean="0"/>
                        <a:t>14 (7.95%)</a:t>
                      </a:r>
                      <a:endParaRPr lang="en-US" dirty="0"/>
                    </a:p>
                  </a:txBody>
                  <a:tcPr/>
                </a:tc>
                <a:tc>
                  <a:txBody>
                    <a:bodyPr/>
                    <a:lstStyle/>
                    <a:p>
                      <a:endParaRPr lang="en-US" dirty="0" smtClean="0"/>
                    </a:p>
                    <a:p>
                      <a:r>
                        <a:rPr lang="en-US" dirty="0" smtClean="0"/>
                        <a:t>10 (7.81%)</a:t>
                      </a:r>
                      <a:endParaRPr lang="en-US" dirty="0"/>
                    </a:p>
                  </a:txBody>
                  <a:tcPr/>
                </a:tc>
              </a:tr>
              <a:tr h="370840">
                <a:tc>
                  <a:txBody>
                    <a:bodyPr/>
                    <a:lstStyle/>
                    <a:p>
                      <a:r>
                        <a:rPr lang="en-US" dirty="0" smtClean="0"/>
                        <a:t>White</a:t>
                      </a:r>
                      <a:endParaRPr lang="en-US" dirty="0"/>
                    </a:p>
                  </a:txBody>
                  <a:tcPr/>
                </a:tc>
                <a:tc>
                  <a:txBody>
                    <a:bodyPr/>
                    <a:lstStyle/>
                    <a:p>
                      <a:r>
                        <a:rPr lang="en-US" dirty="0" smtClean="0"/>
                        <a:t>149 (81.8%)</a:t>
                      </a:r>
                      <a:endParaRPr lang="en-US" dirty="0"/>
                    </a:p>
                  </a:txBody>
                  <a:tcPr/>
                </a:tc>
                <a:tc>
                  <a:txBody>
                    <a:bodyPr/>
                    <a:lstStyle/>
                    <a:p>
                      <a:r>
                        <a:rPr lang="en-US" dirty="0" smtClean="0"/>
                        <a:t>151 (82.51%)</a:t>
                      </a:r>
                      <a:endParaRPr lang="en-US" dirty="0"/>
                    </a:p>
                  </a:txBody>
                  <a:tcPr/>
                </a:tc>
                <a:tc>
                  <a:txBody>
                    <a:bodyPr/>
                    <a:lstStyle/>
                    <a:p>
                      <a:r>
                        <a:rPr lang="en-US" dirty="0" smtClean="0"/>
                        <a:t>137 (77.8%)</a:t>
                      </a:r>
                      <a:endParaRPr lang="en-US" dirty="0"/>
                    </a:p>
                  </a:txBody>
                  <a:tcPr/>
                </a:tc>
                <a:tc>
                  <a:txBody>
                    <a:bodyPr/>
                    <a:lstStyle/>
                    <a:p>
                      <a:r>
                        <a:rPr lang="en-US" dirty="0" smtClean="0"/>
                        <a:t>98 (76.5%)</a:t>
                      </a:r>
                      <a:endParaRPr lang="en-US" dirty="0"/>
                    </a:p>
                  </a:txBody>
                  <a:tcPr/>
                </a:tc>
              </a:tr>
              <a:tr h="370840">
                <a:tc>
                  <a:txBody>
                    <a:bodyPr/>
                    <a:lstStyle/>
                    <a:p>
                      <a:r>
                        <a:rPr lang="en-US" dirty="0" smtClean="0"/>
                        <a:t>Asian</a:t>
                      </a:r>
                      <a:endParaRPr lang="en-US" dirty="0"/>
                    </a:p>
                  </a:txBody>
                  <a:tcPr/>
                </a:tc>
                <a:tc>
                  <a:txBody>
                    <a:bodyPr/>
                    <a:lstStyle/>
                    <a:p>
                      <a:r>
                        <a:rPr lang="en-US" dirty="0" smtClean="0"/>
                        <a:t>4 (2.19%)</a:t>
                      </a:r>
                      <a:endParaRPr lang="en-US" dirty="0"/>
                    </a:p>
                  </a:txBody>
                  <a:tcPr/>
                </a:tc>
                <a:tc>
                  <a:txBody>
                    <a:bodyPr/>
                    <a:lstStyle/>
                    <a:p>
                      <a:r>
                        <a:rPr lang="en-US" dirty="0" smtClean="0"/>
                        <a:t>3 (0.16%)</a:t>
                      </a:r>
                      <a:endParaRPr lang="en-US" dirty="0"/>
                    </a:p>
                  </a:txBody>
                  <a:tcPr/>
                </a:tc>
                <a:tc>
                  <a:txBody>
                    <a:bodyPr/>
                    <a:lstStyle/>
                    <a:p>
                      <a:r>
                        <a:rPr lang="en-US" dirty="0" smtClean="0"/>
                        <a:t>4 (2.27%)</a:t>
                      </a:r>
                      <a:endParaRPr lang="en-US" dirty="0"/>
                    </a:p>
                  </a:txBody>
                  <a:tcPr/>
                </a:tc>
                <a:tc>
                  <a:txBody>
                    <a:bodyPr/>
                    <a:lstStyle/>
                    <a:p>
                      <a:r>
                        <a:rPr lang="en-US" dirty="0" smtClean="0"/>
                        <a:t>3 (0.23%)</a:t>
                      </a:r>
                      <a:endParaRPr lang="en-US" dirty="0"/>
                    </a:p>
                  </a:txBody>
                  <a:tcPr/>
                </a:tc>
              </a:tr>
              <a:tr h="370840">
                <a:tc>
                  <a:txBody>
                    <a:bodyPr/>
                    <a:lstStyle/>
                    <a:p>
                      <a:r>
                        <a:rPr lang="en-US" dirty="0" smtClean="0"/>
                        <a:t>Native Hawaiian</a:t>
                      </a:r>
                      <a:r>
                        <a:rPr lang="en-US" baseline="0" dirty="0" smtClean="0"/>
                        <a:t> or Other Pacific Islander</a:t>
                      </a:r>
                      <a:endParaRPr lang="en-US" dirty="0"/>
                    </a:p>
                  </a:txBody>
                  <a:tcPr/>
                </a:tc>
                <a:tc>
                  <a:txBody>
                    <a:bodyPr/>
                    <a:lstStyle/>
                    <a:p>
                      <a:endParaRPr lang="en-US" dirty="0" smtClean="0"/>
                    </a:p>
                    <a:p>
                      <a:r>
                        <a:rPr lang="en-US" dirty="0" smtClean="0"/>
                        <a:t>1 (0.05%)</a:t>
                      </a:r>
                      <a:endParaRPr lang="en-US" dirty="0"/>
                    </a:p>
                  </a:txBody>
                  <a:tcPr/>
                </a:tc>
                <a:tc>
                  <a:txBody>
                    <a:bodyPr/>
                    <a:lstStyle/>
                    <a:p>
                      <a:endParaRPr lang="en-US" dirty="0" smtClean="0"/>
                    </a:p>
                    <a:p>
                      <a:r>
                        <a:rPr lang="en-US" dirty="0" smtClean="0"/>
                        <a:t>0</a:t>
                      </a:r>
                      <a:endParaRPr lang="en-US" dirty="0"/>
                    </a:p>
                  </a:txBody>
                  <a:tcPr/>
                </a:tc>
                <a:tc>
                  <a:txBody>
                    <a:bodyPr/>
                    <a:lstStyle/>
                    <a:p>
                      <a:endParaRPr lang="en-US" dirty="0" smtClean="0"/>
                    </a:p>
                    <a:p>
                      <a:r>
                        <a:rPr lang="en-US" dirty="0" smtClean="0"/>
                        <a:t>0</a:t>
                      </a:r>
                    </a:p>
                  </a:txBody>
                  <a:tcPr/>
                </a:tc>
                <a:tc>
                  <a:txBody>
                    <a:bodyPr/>
                    <a:lstStyle/>
                    <a:p>
                      <a:endParaRPr lang="en-US" dirty="0" smtClean="0"/>
                    </a:p>
                    <a:p>
                      <a:r>
                        <a:rPr lang="en-US" dirty="0" smtClean="0"/>
                        <a:t>0</a:t>
                      </a:r>
                      <a:endParaRPr lang="en-US" dirty="0"/>
                    </a:p>
                  </a:txBody>
                  <a:tcPr/>
                </a:tc>
              </a:tr>
              <a:tr h="370840">
                <a:tc>
                  <a:txBody>
                    <a:bodyPr/>
                    <a:lstStyle/>
                    <a:p>
                      <a:r>
                        <a:rPr lang="en-US" dirty="0" smtClean="0"/>
                        <a:t>Hispanic</a:t>
                      </a:r>
                      <a:endParaRPr lang="en-US" dirty="0"/>
                    </a:p>
                  </a:txBody>
                  <a:tcPr/>
                </a:tc>
                <a:tc>
                  <a:txBody>
                    <a:bodyPr/>
                    <a:lstStyle/>
                    <a:p>
                      <a:r>
                        <a:rPr lang="en-US" dirty="0" smtClean="0"/>
                        <a:t>11 (6.04%)</a:t>
                      </a:r>
                      <a:endParaRPr lang="en-US" dirty="0"/>
                    </a:p>
                  </a:txBody>
                  <a:tcPr/>
                </a:tc>
                <a:tc>
                  <a:txBody>
                    <a:bodyPr/>
                    <a:lstStyle/>
                    <a:p>
                      <a:r>
                        <a:rPr lang="en-US" dirty="0" smtClean="0"/>
                        <a:t>11 (6.01%)</a:t>
                      </a:r>
                      <a:endParaRPr lang="en-US" dirty="0"/>
                    </a:p>
                  </a:txBody>
                  <a:tcPr/>
                </a:tc>
                <a:tc>
                  <a:txBody>
                    <a:bodyPr/>
                    <a:lstStyle/>
                    <a:p>
                      <a:r>
                        <a:rPr lang="en-US" dirty="0" smtClean="0"/>
                        <a:t>16 (9.09%)</a:t>
                      </a:r>
                      <a:endParaRPr lang="en-US" dirty="0"/>
                    </a:p>
                  </a:txBody>
                  <a:tcPr/>
                </a:tc>
                <a:tc>
                  <a:txBody>
                    <a:bodyPr/>
                    <a:lstStyle/>
                    <a:p>
                      <a:r>
                        <a:rPr lang="en-US" dirty="0" smtClean="0"/>
                        <a:t>10 (7.81%)</a:t>
                      </a:r>
                      <a:endParaRPr lang="en-US" dirty="0"/>
                    </a:p>
                  </a:txBody>
                  <a:tcPr/>
                </a:tc>
              </a:tr>
              <a:tr h="370840">
                <a:tc>
                  <a:txBody>
                    <a:bodyPr/>
                    <a:lstStyle/>
                    <a:p>
                      <a:r>
                        <a:rPr lang="en-US" b="1" dirty="0" smtClean="0"/>
                        <a:t>TOTAL</a:t>
                      </a:r>
                      <a:endParaRPr lang="en-US" b="1" dirty="0"/>
                    </a:p>
                  </a:txBody>
                  <a:tcPr/>
                </a:tc>
                <a:tc>
                  <a:txBody>
                    <a:bodyPr/>
                    <a:lstStyle/>
                    <a:p>
                      <a:r>
                        <a:rPr lang="en-US" dirty="0" smtClean="0"/>
                        <a:t>182</a:t>
                      </a:r>
                      <a:endParaRPr lang="en-US" dirty="0"/>
                    </a:p>
                  </a:txBody>
                  <a:tcPr/>
                </a:tc>
                <a:tc>
                  <a:txBody>
                    <a:bodyPr/>
                    <a:lstStyle/>
                    <a:p>
                      <a:r>
                        <a:rPr lang="en-US" dirty="0" smtClean="0"/>
                        <a:t>183</a:t>
                      </a:r>
                      <a:endParaRPr lang="en-US" dirty="0"/>
                    </a:p>
                  </a:txBody>
                  <a:tcPr/>
                </a:tc>
                <a:tc>
                  <a:txBody>
                    <a:bodyPr/>
                    <a:lstStyle/>
                    <a:p>
                      <a:r>
                        <a:rPr lang="en-US" dirty="0" smtClean="0"/>
                        <a:t>176</a:t>
                      </a:r>
                      <a:endParaRPr lang="en-US" dirty="0"/>
                    </a:p>
                  </a:txBody>
                  <a:tcPr/>
                </a:tc>
                <a:tc>
                  <a:txBody>
                    <a:bodyPr/>
                    <a:lstStyle/>
                    <a:p>
                      <a:r>
                        <a:rPr lang="en-US" dirty="0" smtClean="0"/>
                        <a:t>128</a:t>
                      </a:r>
                      <a:endParaRPr lang="en-US" dirty="0"/>
                    </a:p>
                  </a:txBody>
                  <a:tcPr/>
                </a:tc>
              </a:tr>
            </a:tbl>
          </a:graphicData>
        </a:graphic>
      </p:graphicFrame>
    </p:spTree>
    <p:extLst>
      <p:ext uri="{BB962C8B-B14F-4D97-AF65-F5344CB8AC3E}">
        <p14:creationId xmlns:p14="http://schemas.microsoft.com/office/powerpoint/2010/main" val="268171152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LPS RACIAL DIVERSITY</a:t>
            </a:r>
            <a:br>
              <a:rPr lang="en-US" dirty="0" smtClean="0"/>
            </a:br>
            <a:r>
              <a:rPr lang="en-US" b="1" dirty="0" smtClean="0"/>
              <a:t>TOTAL STAFF</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01906575"/>
              </p:ext>
            </p:extLst>
          </p:nvPr>
        </p:nvGraphicFramePr>
        <p:xfrm>
          <a:off x="457200" y="1600200"/>
          <a:ext cx="8210535" cy="4918308"/>
        </p:xfrm>
        <a:graphic>
          <a:graphicData uri="http://schemas.openxmlformats.org/drawingml/2006/table">
            <a:tbl>
              <a:tblPr firstRow="1" bandRow="1">
                <a:tableStyleId>{5C22544A-7EE6-4342-B048-85BDC9FD1C3A}</a:tableStyleId>
              </a:tblPr>
              <a:tblGrid>
                <a:gridCol w="1626855"/>
                <a:gridCol w="1645920"/>
                <a:gridCol w="1645920"/>
                <a:gridCol w="1645920"/>
                <a:gridCol w="1645920"/>
              </a:tblGrid>
              <a:tr h="417429">
                <a:tc>
                  <a:txBody>
                    <a:bodyPr/>
                    <a:lstStyle/>
                    <a:p>
                      <a:endParaRPr lang="en-US" dirty="0"/>
                    </a:p>
                  </a:txBody>
                  <a:tcPr/>
                </a:tc>
                <a:tc>
                  <a:txBody>
                    <a:bodyPr/>
                    <a:lstStyle/>
                    <a:p>
                      <a:r>
                        <a:rPr lang="en-US" dirty="0" smtClean="0"/>
                        <a:t>2014-15</a:t>
                      </a:r>
                      <a:endParaRPr lang="en-US" dirty="0"/>
                    </a:p>
                  </a:txBody>
                  <a:tcPr/>
                </a:tc>
                <a:tc>
                  <a:txBody>
                    <a:bodyPr/>
                    <a:lstStyle/>
                    <a:p>
                      <a:r>
                        <a:rPr lang="en-US" dirty="0" smtClean="0"/>
                        <a:t>2015-16</a:t>
                      </a:r>
                      <a:endParaRPr lang="en-US" dirty="0"/>
                    </a:p>
                  </a:txBody>
                  <a:tcPr/>
                </a:tc>
                <a:tc>
                  <a:txBody>
                    <a:bodyPr/>
                    <a:lstStyle/>
                    <a:p>
                      <a:r>
                        <a:rPr lang="en-US" dirty="0" smtClean="0"/>
                        <a:t>2016-17</a:t>
                      </a:r>
                      <a:endParaRPr lang="en-US" dirty="0"/>
                    </a:p>
                  </a:txBody>
                  <a:tcPr/>
                </a:tc>
                <a:tc>
                  <a:txBody>
                    <a:bodyPr/>
                    <a:lstStyle/>
                    <a:p>
                      <a:r>
                        <a:rPr lang="en-US" dirty="0" smtClean="0"/>
                        <a:t>2017-18</a:t>
                      </a:r>
                      <a:endParaRPr lang="en-US" dirty="0"/>
                    </a:p>
                  </a:txBody>
                  <a:tcPr/>
                </a:tc>
              </a:tr>
              <a:tr h="370840">
                <a:tc>
                  <a:txBody>
                    <a:bodyPr/>
                    <a:lstStyle/>
                    <a:p>
                      <a:r>
                        <a:rPr lang="en-US" dirty="0" smtClean="0"/>
                        <a:t>American Indian/Alaskan Native</a:t>
                      </a:r>
                      <a:endParaRPr lang="en-US" dirty="0"/>
                    </a:p>
                  </a:txBody>
                  <a:tcPr/>
                </a:tc>
                <a:tc>
                  <a:txBody>
                    <a:bodyPr/>
                    <a:lstStyle/>
                    <a:p>
                      <a:r>
                        <a:rPr lang="en-US" dirty="0" smtClean="0"/>
                        <a:t>37 (1.85%)</a:t>
                      </a:r>
                      <a:endParaRPr lang="en-US" dirty="0"/>
                    </a:p>
                  </a:txBody>
                  <a:tcPr/>
                </a:tc>
                <a:tc>
                  <a:txBody>
                    <a:bodyPr/>
                    <a:lstStyle/>
                    <a:p>
                      <a:r>
                        <a:rPr lang="en-US" dirty="0" smtClean="0"/>
                        <a:t>32 (1.58%)</a:t>
                      </a:r>
                      <a:endParaRPr lang="en-US" dirty="0"/>
                    </a:p>
                  </a:txBody>
                  <a:tcPr/>
                </a:tc>
                <a:tc>
                  <a:txBody>
                    <a:bodyPr/>
                    <a:lstStyle/>
                    <a:p>
                      <a:r>
                        <a:rPr lang="en-US" dirty="0" smtClean="0"/>
                        <a:t>41 (2.04%)</a:t>
                      </a:r>
                      <a:endParaRPr lang="en-US" dirty="0"/>
                    </a:p>
                  </a:txBody>
                  <a:tcPr/>
                </a:tc>
                <a:tc>
                  <a:txBody>
                    <a:bodyPr/>
                    <a:lstStyle/>
                    <a:p>
                      <a:r>
                        <a:rPr lang="en-US" dirty="0" smtClean="0"/>
                        <a:t>41 (2.10%)</a:t>
                      </a:r>
                      <a:endParaRPr lang="en-US" dirty="0"/>
                    </a:p>
                  </a:txBody>
                  <a:tcPr/>
                </a:tc>
              </a:tr>
              <a:tr h="370840">
                <a:tc>
                  <a:txBody>
                    <a:bodyPr/>
                    <a:lstStyle/>
                    <a:p>
                      <a:r>
                        <a:rPr lang="en-US" dirty="0" smtClean="0"/>
                        <a:t>Black or African American</a:t>
                      </a:r>
                      <a:endParaRPr lang="en-US" dirty="0"/>
                    </a:p>
                  </a:txBody>
                  <a:tcPr/>
                </a:tc>
                <a:tc>
                  <a:txBody>
                    <a:bodyPr/>
                    <a:lstStyle/>
                    <a:p>
                      <a:r>
                        <a:rPr lang="en-US" dirty="0" smtClean="0"/>
                        <a:t>80 (3.99%)</a:t>
                      </a:r>
                      <a:endParaRPr lang="en-US" dirty="0"/>
                    </a:p>
                  </a:txBody>
                  <a:tcPr/>
                </a:tc>
                <a:tc>
                  <a:txBody>
                    <a:bodyPr/>
                    <a:lstStyle/>
                    <a:p>
                      <a:r>
                        <a:rPr lang="en-US" dirty="0" smtClean="0"/>
                        <a:t>99 (4.89%)</a:t>
                      </a:r>
                      <a:endParaRPr lang="en-US" dirty="0"/>
                    </a:p>
                  </a:txBody>
                  <a:tcPr/>
                </a:tc>
                <a:tc>
                  <a:txBody>
                    <a:bodyPr/>
                    <a:lstStyle/>
                    <a:p>
                      <a:r>
                        <a:rPr lang="en-US" dirty="0" smtClean="0"/>
                        <a:t>98 (4.89%)</a:t>
                      </a:r>
                      <a:endParaRPr lang="en-US" dirty="0"/>
                    </a:p>
                  </a:txBody>
                  <a:tcPr/>
                </a:tc>
                <a:tc>
                  <a:txBody>
                    <a:bodyPr/>
                    <a:lstStyle/>
                    <a:p>
                      <a:r>
                        <a:rPr lang="en-US" dirty="0" smtClean="0"/>
                        <a:t>98 (5.01%)</a:t>
                      </a:r>
                      <a:endParaRPr lang="en-US" dirty="0"/>
                    </a:p>
                  </a:txBody>
                  <a:tcPr/>
                </a:tc>
              </a:tr>
              <a:tr h="370840">
                <a:tc>
                  <a:txBody>
                    <a:bodyPr/>
                    <a:lstStyle/>
                    <a:p>
                      <a:r>
                        <a:rPr lang="en-US" dirty="0" smtClean="0"/>
                        <a:t>White</a:t>
                      </a:r>
                      <a:endParaRPr lang="en-US" dirty="0"/>
                    </a:p>
                  </a:txBody>
                  <a:tcPr/>
                </a:tc>
                <a:tc>
                  <a:txBody>
                    <a:bodyPr/>
                    <a:lstStyle/>
                    <a:p>
                      <a:r>
                        <a:rPr lang="en-US" dirty="0" smtClean="0"/>
                        <a:t>1789 (89.23%)</a:t>
                      </a:r>
                      <a:endParaRPr lang="en-US" dirty="0"/>
                    </a:p>
                  </a:txBody>
                  <a:tcPr/>
                </a:tc>
                <a:tc>
                  <a:txBody>
                    <a:bodyPr/>
                    <a:lstStyle/>
                    <a:p>
                      <a:r>
                        <a:rPr lang="en-US" dirty="0" smtClean="0"/>
                        <a:t>1778 (87.76%)</a:t>
                      </a:r>
                      <a:endParaRPr lang="en-US" dirty="0"/>
                    </a:p>
                  </a:txBody>
                  <a:tcPr/>
                </a:tc>
                <a:tc>
                  <a:txBody>
                    <a:bodyPr/>
                    <a:lstStyle/>
                    <a:p>
                      <a:r>
                        <a:rPr lang="en-US" dirty="0" smtClean="0"/>
                        <a:t>1743 (86.93%)</a:t>
                      </a:r>
                      <a:endParaRPr lang="en-US" dirty="0"/>
                    </a:p>
                  </a:txBody>
                  <a:tcPr/>
                </a:tc>
                <a:tc>
                  <a:txBody>
                    <a:bodyPr/>
                    <a:lstStyle/>
                    <a:p>
                      <a:r>
                        <a:rPr lang="en-US" dirty="0" smtClean="0"/>
                        <a:t>1698 (86.81%)</a:t>
                      </a:r>
                      <a:endParaRPr lang="en-US" dirty="0"/>
                    </a:p>
                  </a:txBody>
                  <a:tcPr/>
                </a:tc>
              </a:tr>
              <a:tr h="370840">
                <a:tc>
                  <a:txBody>
                    <a:bodyPr/>
                    <a:lstStyle/>
                    <a:p>
                      <a:r>
                        <a:rPr lang="en-US" dirty="0" smtClean="0"/>
                        <a:t>Asian</a:t>
                      </a:r>
                      <a:endParaRPr lang="en-US" dirty="0"/>
                    </a:p>
                  </a:txBody>
                  <a:tcPr/>
                </a:tc>
                <a:tc>
                  <a:txBody>
                    <a:bodyPr/>
                    <a:lstStyle/>
                    <a:p>
                      <a:r>
                        <a:rPr lang="en-US" dirty="0" smtClean="0"/>
                        <a:t>23 (1.15%)</a:t>
                      </a:r>
                      <a:endParaRPr lang="en-US" dirty="0"/>
                    </a:p>
                  </a:txBody>
                  <a:tcPr/>
                </a:tc>
                <a:tc>
                  <a:txBody>
                    <a:bodyPr/>
                    <a:lstStyle/>
                    <a:p>
                      <a:r>
                        <a:rPr lang="en-US" dirty="0" smtClean="0"/>
                        <a:t>22 (1.09%)</a:t>
                      </a:r>
                      <a:endParaRPr lang="en-US" dirty="0"/>
                    </a:p>
                  </a:txBody>
                  <a:tcPr/>
                </a:tc>
                <a:tc>
                  <a:txBody>
                    <a:bodyPr/>
                    <a:lstStyle/>
                    <a:p>
                      <a:r>
                        <a:rPr lang="en-US" dirty="0" smtClean="0"/>
                        <a:t>20 (1.00%)</a:t>
                      </a:r>
                      <a:endParaRPr lang="en-US" dirty="0"/>
                    </a:p>
                  </a:txBody>
                  <a:tcPr/>
                </a:tc>
                <a:tc>
                  <a:txBody>
                    <a:bodyPr/>
                    <a:lstStyle/>
                    <a:p>
                      <a:r>
                        <a:rPr lang="en-US" dirty="0" smtClean="0"/>
                        <a:t>24 (1.23%)</a:t>
                      </a:r>
                      <a:endParaRPr lang="en-US" dirty="0"/>
                    </a:p>
                  </a:txBody>
                  <a:tcPr/>
                </a:tc>
              </a:tr>
              <a:tr h="370840">
                <a:tc>
                  <a:txBody>
                    <a:bodyPr/>
                    <a:lstStyle/>
                    <a:p>
                      <a:r>
                        <a:rPr lang="en-US" dirty="0" smtClean="0"/>
                        <a:t>Native Hawaiian</a:t>
                      </a:r>
                      <a:r>
                        <a:rPr lang="en-US" baseline="0" dirty="0" smtClean="0"/>
                        <a:t> or Other Pacific Islander</a:t>
                      </a:r>
                      <a:endParaRPr lang="en-US" dirty="0"/>
                    </a:p>
                  </a:txBody>
                  <a:tcPr/>
                </a:tc>
                <a:tc>
                  <a:txBody>
                    <a:bodyPr/>
                    <a:lstStyle/>
                    <a:p>
                      <a:endParaRPr lang="en-US" dirty="0" smtClean="0"/>
                    </a:p>
                    <a:p>
                      <a:r>
                        <a:rPr lang="en-US" dirty="0" smtClean="0"/>
                        <a:t>2 (0.09%)</a:t>
                      </a:r>
                      <a:endParaRPr lang="en-US" dirty="0"/>
                    </a:p>
                  </a:txBody>
                  <a:tcPr/>
                </a:tc>
                <a:tc>
                  <a:txBody>
                    <a:bodyPr/>
                    <a:lstStyle/>
                    <a:p>
                      <a:endParaRPr lang="en-US" dirty="0" smtClean="0"/>
                    </a:p>
                    <a:p>
                      <a:r>
                        <a:rPr lang="en-US" dirty="0" smtClean="0"/>
                        <a:t>2 (0.10%)</a:t>
                      </a:r>
                      <a:endParaRPr lang="en-US" dirty="0"/>
                    </a:p>
                  </a:txBody>
                  <a:tcPr/>
                </a:tc>
                <a:tc>
                  <a:txBody>
                    <a:bodyPr/>
                    <a:lstStyle/>
                    <a:p>
                      <a:endParaRPr lang="en-US" dirty="0" smtClean="0"/>
                    </a:p>
                    <a:p>
                      <a:r>
                        <a:rPr lang="en-US" dirty="0" smtClean="0"/>
                        <a:t>3 (0.15%)</a:t>
                      </a:r>
                      <a:endParaRPr lang="en-US" dirty="0"/>
                    </a:p>
                  </a:txBody>
                  <a:tcPr/>
                </a:tc>
                <a:tc>
                  <a:txBody>
                    <a:bodyPr/>
                    <a:lstStyle/>
                    <a:p>
                      <a:endParaRPr lang="en-US" dirty="0" smtClean="0"/>
                    </a:p>
                    <a:p>
                      <a:r>
                        <a:rPr lang="en-US" dirty="0" smtClean="0"/>
                        <a:t>4 (0.20%)</a:t>
                      </a:r>
                      <a:endParaRPr lang="en-US" dirty="0"/>
                    </a:p>
                  </a:txBody>
                  <a:tcPr/>
                </a:tc>
              </a:tr>
              <a:tr h="370840">
                <a:tc>
                  <a:txBody>
                    <a:bodyPr/>
                    <a:lstStyle/>
                    <a:p>
                      <a:r>
                        <a:rPr lang="en-US" dirty="0" smtClean="0"/>
                        <a:t>Hispanic</a:t>
                      </a:r>
                      <a:endParaRPr lang="en-US" dirty="0"/>
                    </a:p>
                  </a:txBody>
                  <a:tcPr/>
                </a:tc>
                <a:tc>
                  <a:txBody>
                    <a:bodyPr/>
                    <a:lstStyle/>
                    <a:p>
                      <a:r>
                        <a:rPr lang="en-US" dirty="0" smtClean="0"/>
                        <a:t>74 (3.69%)</a:t>
                      </a:r>
                      <a:endParaRPr lang="en-US" dirty="0"/>
                    </a:p>
                  </a:txBody>
                  <a:tcPr/>
                </a:tc>
                <a:tc>
                  <a:txBody>
                    <a:bodyPr/>
                    <a:lstStyle/>
                    <a:p>
                      <a:r>
                        <a:rPr lang="en-US" dirty="0" smtClean="0"/>
                        <a:t>93 (4.59%)</a:t>
                      </a:r>
                      <a:endParaRPr lang="en-US" dirty="0"/>
                    </a:p>
                  </a:txBody>
                  <a:tcPr/>
                </a:tc>
                <a:tc>
                  <a:txBody>
                    <a:bodyPr/>
                    <a:lstStyle/>
                    <a:p>
                      <a:r>
                        <a:rPr lang="en-US" dirty="0" smtClean="0"/>
                        <a:t>100 (4.98%)</a:t>
                      </a:r>
                      <a:endParaRPr lang="en-US" dirty="0"/>
                    </a:p>
                  </a:txBody>
                  <a:tcPr/>
                </a:tc>
                <a:tc>
                  <a:txBody>
                    <a:bodyPr/>
                    <a:lstStyle/>
                    <a:p>
                      <a:r>
                        <a:rPr lang="en-US" dirty="0" smtClean="0"/>
                        <a:t>91 (4.65%)</a:t>
                      </a:r>
                      <a:endParaRPr lang="en-US" dirty="0"/>
                    </a:p>
                  </a:txBody>
                  <a:tcPr/>
                </a:tc>
              </a:tr>
              <a:tr h="370840">
                <a:tc>
                  <a:txBody>
                    <a:bodyPr/>
                    <a:lstStyle/>
                    <a:p>
                      <a:r>
                        <a:rPr lang="en-US" b="1" dirty="0" smtClean="0"/>
                        <a:t>TOTAL</a:t>
                      </a:r>
                      <a:endParaRPr lang="en-US" b="1" dirty="0"/>
                    </a:p>
                  </a:txBody>
                  <a:tcPr/>
                </a:tc>
                <a:tc>
                  <a:txBody>
                    <a:bodyPr/>
                    <a:lstStyle/>
                    <a:p>
                      <a:r>
                        <a:rPr lang="en-US" dirty="0" smtClean="0"/>
                        <a:t>2005</a:t>
                      </a:r>
                      <a:endParaRPr lang="en-US" dirty="0"/>
                    </a:p>
                  </a:txBody>
                  <a:tcPr/>
                </a:tc>
                <a:tc>
                  <a:txBody>
                    <a:bodyPr/>
                    <a:lstStyle/>
                    <a:p>
                      <a:r>
                        <a:rPr lang="en-US" dirty="0" smtClean="0"/>
                        <a:t>2026</a:t>
                      </a:r>
                      <a:endParaRPr lang="en-US" dirty="0"/>
                    </a:p>
                  </a:txBody>
                  <a:tcPr/>
                </a:tc>
                <a:tc>
                  <a:txBody>
                    <a:bodyPr/>
                    <a:lstStyle/>
                    <a:p>
                      <a:r>
                        <a:rPr lang="en-US" dirty="0" smtClean="0"/>
                        <a:t>2005</a:t>
                      </a:r>
                      <a:endParaRPr lang="en-US" dirty="0"/>
                    </a:p>
                  </a:txBody>
                  <a:tcPr/>
                </a:tc>
                <a:tc>
                  <a:txBody>
                    <a:bodyPr/>
                    <a:lstStyle/>
                    <a:p>
                      <a:r>
                        <a:rPr lang="en-US" dirty="0" smtClean="0"/>
                        <a:t>1956</a:t>
                      </a:r>
                      <a:endParaRPr lang="en-US" dirty="0"/>
                    </a:p>
                  </a:txBody>
                  <a:tcPr/>
                </a:tc>
              </a:tr>
            </a:tbl>
          </a:graphicData>
        </a:graphic>
      </p:graphicFrame>
    </p:spTree>
    <p:extLst>
      <p:ext uri="{BB962C8B-B14F-4D97-AF65-F5344CB8AC3E}">
        <p14:creationId xmlns:p14="http://schemas.microsoft.com/office/powerpoint/2010/main" val="303046959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5428</TotalTime>
  <Words>963</Words>
  <Application>Microsoft Macintosh PowerPoint</Application>
  <PresentationFormat>On-screen Show (4:3)</PresentationFormat>
  <Paragraphs>279</Paragraphs>
  <Slides>16</Slides>
  <Notes>15</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HUMAN RESOURCES  REPORT TO BOE</vt:lpstr>
      <vt:lpstr>NATIONAL STUDENT RACIAL DIVERSITY NATIONAL CENTER FOR EDUCATION STATISTICS (NCES)</vt:lpstr>
      <vt:lpstr>NATIONAL TEACHER RACIAL DIVERSITY NATIONAL CENTER FOR EDUCATION STATISTICS (NCES)</vt:lpstr>
      <vt:lpstr>LPS Student Demographics 2017</vt:lpstr>
      <vt:lpstr>LPS STAFF RACIAL DIVERSITY Certified</vt:lpstr>
      <vt:lpstr>LPS STAFF RACIAL DIVERSITY Classified</vt:lpstr>
      <vt:lpstr>LPS RACIAL DIVERSITY Administrators </vt:lpstr>
      <vt:lpstr>LPS ADDITIONAL ASSIGNMENTS AND NON CONTRACTED RACIAL DIVERSITY</vt:lpstr>
      <vt:lpstr>LPS RACIAL DIVERSITY TOTAL STAFF</vt:lpstr>
      <vt:lpstr>RECRUITMENT </vt:lpstr>
      <vt:lpstr> NEW RECRUITMENT SITES</vt:lpstr>
      <vt:lpstr>CERTIFIED RECRUITMENT FAIR</vt:lpstr>
      <vt:lpstr>CLASSIFIED RECRUITMENT FAIR</vt:lpstr>
      <vt:lpstr>Partnerships for Academically Successful Students</vt:lpstr>
      <vt:lpstr>EXPLORATION OF PARA PATHWAY LICENSURE PROGRAM </vt:lpstr>
      <vt:lpstr>PowerPoint Presentation</vt:lpstr>
    </vt:vector>
  </TitlesOfParts>
  <Company>Lawrence Public Schools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RESOURCES  REPORT TO BOE</dc:title>
  <dc:creator>Samrie Devin</dc:creator>
  <cp:lastModifiedBy>Samrie Devin</cp:lastModifiedBy>
  <cp:revision>74</cp:revision>
  <dcterms:created xsi:type="dcterms:W3CDTF">2017-12-04T04:03:06Z</dcterms:created>
  <dcterms:modified xsi:type="dcterms:W3CDTF">2017-12-11T02:29:51Z</dcterms:modified>
</cp:coreProperties>
</file>